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999" r:id="rId3"/>
    <p:sldId id="1000" r:id="rId4"/>
    <p:sldId id="1001" r:id="rId5"/>
    <p:sldId id="261" r:id="rId6"/>
    <p:sldId id="281" r:id="rId7"/>
    <p:sldId id="282" r:id="rId8"/>
    <p:sldId id="259" r:id="rId9"/>
    <p:sldId id="273" r:id="rId10"/>
    <p:sldId id="267" r:id="rId11"/>
    <p:sldId id="260" r:id="rId12"/>
    <p:sldId id="269" r:id="rId13"/>
    <p:sldId id="1002" r:id="rId14"/>
    <p:sldId id="271" r:id="rId15"/>
    <p:sldId id="272" r:id="rId16"/>
    <p:sldId id="284" r:id="rId17"/>
    <p:sldId id="276" r:id="rId18"/>
    <p:sldId id="280" r:id="rId19"/>
    <p:sldId id="278" r:id="rId20"/>
    <p:sldId id="279" r:id="rId21"/>
    <p:sldId id="285" r:id="rId22"/>
    <p:sldId id="1003"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BC6051-AA9F-ADF4-335C-B0BA085F9372}" v="814" dt="2025-10-28T15:16:48.630"/>
    <p1510:client id="{611A954A-EC5D-6AAF-CB48-6FBA09125DE6}" v="19" dt="2025-10-28T15:45:51.0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56" d="100"/>
          <a:sy n="156" d="100"/>
        </p:scale>
        <p:origin x="7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40EC0-DFB7-4BAA-9A03-614E33A53B81}" type="datetimeFigureOut">
              <a:t>10/28/2025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0FE79-DAFF-4014-85A5-1F414C603975}" type="slidenum">
              <a:t>‹#›</a:t>
            </a:fld>
            <a:endParaRPr lang="en-US"/>
          </a:p>
        </p:txBody>
      </p:sp>
    </p:spTree>
    <p:extLst>
      <p:ext uri="{BB962C8B-B14F-4D97-AF65-F5344CB8AC3E}">
        <p14:creationId xmlns:p14="http://schemas.microsoft.com/office/powerpoint/2010/main" val="1687388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000"/>
              </a:spcBef>
            </a:pPr>
            <a:r>
              <a:rPr lang="en-US"/>
              <a:t>This assignment will be using </a:t>
            </a:r>
            <a:r>
              <a:rPr lang="en-US" err="1"/>
              <a:t>AykutSarac's</a:t>
            </a:r>
            <a:r>
              <a:rPr lang="en-US"/>
              <a:t> JSON visualizer, an open-source repository as the general workspace. Using copilot tools, you will be responsible for the task below.</a:t>
            </a:r>
          </a:p>
          <a:p>
            <a:pPr>
              <a:lnSpc>
                <a:spcPct val="120000"/>
              </a:lnSpc>
              <a:spcBef>
                <a:spcPts val="1000"/>
              </a:spcBef>
            </a:pPr>
            <a:r>
              <a:rPr lang="en-US"/>
              <a:t>The task here will be to implement a new feature that allows editing of the data of the node shown in the visualization portion of the screen. As editing the data in the editor on the left-hand side of the screen is more complex with bigger JSON's, you are to implement a feature that allows a user to directly edit a node and change the value of specific content or its label. As can be seen in the images to the left, the label and the value for the JSON  can be changed for that node. This change should also be reflected in the left-hand sides text editor and maintain the properties of the JSON from before and contain the edits.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34B8192D-A1F7-4206-802F-D4222B8AF5F5}" type="slidenum">
              <a:t>8</a:t>
            </a:fld>
            <a:endParaRPr lang="en-US"/>
          </a:p>
        </p:txBody>
      </p:sp>
    </p:spTree>
    <p:extLst>
      <p:ext uri="{BB962C8B-B14F-4D97-AF65-F5344CB8AC3E}">
        <p14:creationId xmlns:p14="http://schemas.microsoft.com/office/powerpoint/2010/main" val="349497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44E88-9E8A-D4C0-FA69-D71311852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3E1ECA-BE9C-C358-DC22-CC63CF1BA2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9B979-3E97-9865-0923-507D658ED453}"/>
              </a:ext>
            </a:extLst>
          </p:cNvPr>
          <p:cNvSpPr>
            <a:spLocks noGrp="1"/>
          </p:cNvSpPr>
          <p:nvPr>
            <p:ph type="body" idx="1"/>
          </p:nvPr>
        </p:nvSpPr>
        <p:spPr/>
        <p:txBody>
          <a:bodyPr/>
          <a:lstStyle/>
          <a:p>
            <a:pPr>
              <a:lnSpc>
                <a:spcPct val="120000"/>
              </a:lnSpc>
              <a:spcBef>
                <a:spcPts val="1000"/>
              </a:spcBef>
            </a:pPr>
            <a:r>
              <a:rPr lang="en-US"/>
              <a:t>This assignment will be using </a:t>
            </a:r>
            <a:r>
              <a:rPr lang="en-US" err="1"/>
              <a:t>AykutSarac's</a:t>
            </a:r>
            <a:r>
              <a:rPr lang="en-US"/>
              <a:t> JSON visualizer, an open-source repository as the general workspace. Using copilot tools, you will be responsible for the task below.</a:t>
            </a:r>
          </a:p>
          <a:p>
            <a:pPr>
              <a:lnSpc>
                <a:spcPct val="120000"/>
              </a:lnSpc>
              <a:spcBef>
                <a:spcPts val="1000"/>
              </a:spcBef>
            </a:pPr>
            <a:r>
              <a:rPr lang="en-US"/>
              <a:t>The task here will be to implement a new feature that allows editing of the data of the node shown in the visualization portion of the screen. As editing the data in the editor on the left-hand side of the screen is more complex with bigger JSON's, you are to implement a feature that allows a user to directly edit a node and change the value of specific content or its label. As can be seen in the images to the left, the label and the value for the JSON  can be changed for that node. This change should also be reflected in the left-hand sides text editor and maintain the properties of the JSON from before and contain the edits.</a:t>
            </a:r>
          </a:p>
          <a:p>
            <a:endParaRPr lang="en-US">
              <a:ea typeface="Calibri"/>
              <a:cs typeface="Calibri"/>
            </a:endParaRPr>
          </a:p>
        </p:txBody>
      </p:sp>
      <p:sp>
        <p:nvSpPr>
          <p:cNvPr id="4" name="Slide Number Placeholder 3">
            <a:extLst>
              <a:ext uri="{FF2B5EF4-FFF2-40B4-BE49-F238E27FC236}">
                <a16:creationId xmlns:a16="http://schemas.microsoft.com/office/drawing/2014/main" id="{A0F1C980-FAD9-7E1E-0B20-ACA800460116}"/>
              </a:ext>
            </a:extLst>
          </p:cNvPr>
          <p:cNvSpPr>
            <a:spLocks noGrp="1"/>
          </p:cNvSpPr>
          <p:nvPr>
            <p:ph type="sldNum" sz="quarter" idx="5"/>
          </p:nvPr>
        </p:nvSpPr>
        <p:spPr/>
        <p:txBody>
          <a:bodyPr/>
          <a:lstStyle/>
          <a:p>
            <a:fld id="{34B8192D-A1F7-4206-802F-D4222B8AF5F5}" type="slidenum">
              <a:t>18</a:t>
            </a:fld>
            <a:endParaRPr lang="en-US"/>
          </a:p>
        </p:txBody>
      </p:sp>
    </p:spTree>
    <p:extLst>
      <p:ext uri="{BB962C8B-B14F-4D97-AF65-F5344CB8AC3E}">
        <p14:creationId xmlns:p14="http://schemas.microsoft.com/office/powerpoint/2010/main" val="329073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Add ques in </a:t>
            </a:r>
            <a:r>
              <a:rPr lang="en-US" err="1">
                <a:ea typeface="Calibri"/>
                <a:cs typeface="Calibri"/>
              </a:rPr>
              <a:t>qualtrics</a:t>
            </a:r>
            <a:r>
              <a:rPr lang="en-US">
                <a:ea typeface="Calibri"/>
                <a:cs typeface="Calibri"/>
              </a:rPr>
              <a:t> to upload chat file</a:t>
            </a:r>
          </a:p>
        </p:txBody>
      </p:sp>
      <p:sp>
        <p:nvSpPr>
          <p:cNvPr id="4" name="Slide Number Placeholder 3"/>
          <p:cNvSpPr>
            <a:spLocks noGrp="1"/>
          </p:cNvSpPr>
          <p:nvPr>
            <p:ph type="sldNum" sz="quarter" idx="5"/>
          </p:nvPr>
        </p:nvSpPr>
        <p:spPr/>
        <p:txBody>
          <a:bodyPr/>
          <a:lstStyle/>
          <a:p>
            <a:fld id="{34B8192D-A1F7-4206-802F-D4222B8AF5F5}" type="slidenum">
              <a:rPr lang="en-US"/>
              <a:t>20</a:t>
            </a:fld>
            <a:endParaRPr lang="en-US"/>
          </a:p>
        </p:txBody>
      </p:sp>
    </p:spTree>
    <p:extLst>
      <p:ext uri="{BB962C8B-B14F-4D97-AF65-F5344CB8AC3E}">
        <p14:creationId xmlns:p14="http://schemas.microsoft.com/office/powerpoint/2010/main" val="987317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For Watching">
  <p:cSld name="Thank You For Watching">
    <p:bg>
      <p:bgPr>
        <a:blipFill>
          <a:blip r:embed="rId2">
            <a:alphaModFix/>
          </a:blip>
          <a:stretch>
            <a:fillRect/>
          </a:stretch>
        </a:blipFill>
        <a:effectLst/>
      </p:bgPr>
    </p:bg>
    <p:spTree>
      <p:nvGrpSpPr>
        <p:cNvPr id="1" name="Shape 48"/>
        <p:cNvGrpSpPr/>
        <p:nvPr/>
      </p:nvGrpSpPr>
      <p:grpSpPr>
        <a:xfrm>
          <a:off x="0" y="0"/>
          <a:ext cx="0" cy="0"/>
          <a:chOff x="0" y="0"/>
          <a:chExt cx="0" cy="0"/>
        </a:xfrm>
      </p:grpSpPr>
      <p:pic>
        <p:nvPicPr>
          <p:cNvPr id="49" name="Google Shape;49;p52" descr="A picture containing text, indoor&#10;&#10;Description automatically generated"/>
          <p:cNvPicPr preferRelativeResize="0"/>
          <p:nvPr/>
        </p:nvPicPr>
        <p:blipFill rotWithShape="1">
          <a:blip r:embed="rId3">
            <a:alphaModFix/>
          </a:blip>
          <a:srcRect/>
          <a:stretch/>
        </p:blipFill>
        <p:spPr>
          <a:xfrm>
            <a:off x="0" y="-519836"/>
            <a:ext cx="12522466" cy="8344097"/>
          </a:xfrm>
          <a:prstGeom prst="rect">
            <a:avLst/>
          </a:prstGeom>
          <a:noFill/>
          <a:ln>
            <a:noFill/>
          </a:ln>
        </p:spPr>
      </p:pic>
      <p:sp>
        <p:nvSpPr>
          <p:cNvPr id="50" name="Google Shape;50;p52"/>
          <p:cNvSpPr/>
          <p:nvPr/>
        </p:nvSpPr>
        <p:spPr>
          <a:xfrm>
            <a:off x="738588" y="1839951"/>
            <a:ext cx="10714824" cy="3178097"/>
          </a:xfrm>
          <a:prstGeom prst="rect">
            <a:avLst/>
          </a:prstGeom>
          <a:solidFill>
            <a:srgbClr val="2F2F41">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grpSp>
        <p:nvGrpSpPr>
          <p:cNvPr id="51" name="Google Shape;51;p52"/>
          <p:cNvGrpSpPr/>
          <p:nvPr/>
        </p:nvGrpSpPr>
        <p:grpSpPr>
          <a:xfrm>
            <a:off x="5626919" y="2420835"/>
            <a:ext cx="938162" cy="163630"/>
            <a:chOff x="5676088" y="2046459"/>
            <a:chExt cx="938162" cy="163630"/>
          </a:xfrm>
        </p:grpSpPr>
        <p:sp>
          <p:nvSpPr>
            <p:cNvPr id="52" name="Google Shape;52;p52"/>
            <p:cNvSpPr/>
            <p:nvPr/>
          </p:nvSpPr>
          <p:spPr>
            <a:xfrm>
              <a:off x="5676088" y="2046459"/>
              <a:ext cx="163630" cy="163630"/>
            </a:xfrm>
            <a:prstGeom prst="ellipse">
              <a:avLst/>
            </a:prstGeom>
            <a:solidFill>
              <a:srgbClr val="DF16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sp>
          <p:nvSpPr>
            <p:cNvPr id="53" name="Google Shape;53;p52"/>
            <p:cNvSpPr/>
            <p:nvPr/>
          </p:nvSpPr>
          <p:spPr>
            <a:xfrm>
              <a:off x="5935970" y="2046459"/>
              <a:ext cx="163630" cy="163630"/>
            </a:xfrm>
            <a:prstGeom prst="ellipse">
              <a:avLst/>
            </a:prstGeom>
            <a:solidFill>
              <a:srgbClr val="51E0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sp>
          <p:nvSpPr>
            <p:cNvPr id="54" name="Google Shape;54;p52"/>
            <p:cNvSpPr/>
            <p:nvPr/>
          </p:nvSpPr>
          <p:spPr>
            <a:xfrm>
              <a:off x="6193295" y="2046459"/>
              <a:ext cx="163630" cy="163630"/>
            </a:xfrm>
            <a:prstGeom prst="ellipse">
              <a:avLst/>
            </a:prstGeom>
            <a:solidFill>
              <a:srgbClr val="F2A1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sp>
          <p:nvSpPr>
            <p:cNvPr id="55" name="Google Shape;55;p52"/>
            <p:cNvSpPr/>
            <p:nvPr/>
          </p:nvSpPr>
          <p:spPr>
            <a:xfrm flipH="1">
              <a:off x="6450620" y="2046459"/>
              <a:ext cx="163630" cy="163630"/>
            </a:xfrm>
            <a:prstGeom prst="ellipse">
              <a:avLst/>
            </a:prstGeom>
            <a:solidFill>
              <a:srgbClr val="81E5F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grpSp>
      <p:grpSp>
        <p:nvGrpSpPr>
          <p:cNvPr id="56" name="Google Shape;56;p52"/>
          <p:cNvGrpSpPr/>
          <p:nvPr/>
        </p:nvGrpSpPr>
        <p:grpSpPr>
          <a:xfrm rot="10800000">
            <a:off x="5626919" y="4293213"/>
            <a:ext cx="938162" cy="163630"/>
            <a:chOff x="5676088" y="2046459"/>
            <a:chExt cx="938162" cy="163630"/>
          </a:xfrm>
        </p:grpSpPr>
        <p:sp>
          <p:nvSpPr>
            <p:cNvPr id="57" name="Google Shape;57;p52"/>
            <p:cNvSpPr/>
            <p:nvPr/>
          </p:nvSpPr>
          <p:spPr>
            <a:xfrm>
              <a:off x="5676088" y="2046459"/>
              <a:ext cx="163630" cy="163630"/>
            </a:xfrm>
            <a:prstGeom prst="ellipse">
              <a:avLst/>
            </a:prstGeom>
            <a:solidFill>
              <a:srgbClr val="DF16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sp>
          <p:nvSpPr>
            <p:cNvPr id="58" name="Google Shape;58;p52"/>
            <p:cNvSpPr/>
            <p:nvPr/>
          </p:nvSpPr>
          <p:spPr>
            <a:xfrm>
              <a:off x="5935970" y="2046459"/>
              <a:ext cx="163630" cy="163630"/>
            </a:xfrm>
            <a:prstGeom prst="ellipse">
              <a:avLst/>
            </a:prstGeom>
            <a:solidFill>
              <a:srgbClr val="51E0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sp>
          <p:nvSpPr>
            <p:cNvPr id="59" name="Google Shape;59;p52"/>
            <p:cNvSpPr/>
            <p:nvPr/>
          </p:nvSpPr>
          <p:spPr>
            <a:xfrm>
              <a:off x="6193295" y="2046459"/>
              <a:ext cx="163630" cy="163630"/>
            </a:xfrm>
            <a:prstGeom prst="ellipse">
              <a:avLst/>
            </a:prstGeom>
            <a:solidFill>
              <a:srgbClr val="F2A1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sp>
          <p:nvSpPr>
            <p:cNvPr id="60" name="Google Shape;60;p52"/>
            <p:cNvSpPr/>
            <p:nvPr/>
          </p:nvSpPr>
          <p:spPr>
            <a:xfrm flipH="1">
              <a:off x="6450620" y="2046459"/>
              <a:ext cx="163630" cy="163630"/>
            </a:xfrm>
            <a:prstGeom prst="ellipse">
              <a:avLst/>
            </a:prstGeom>
            <a:solidFill>
              <a:srgbClr val="81E5F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grpSp>
      <p:sp>
        <p:nvSpPr>
          <p:cNvPr id="61" name="Google Shape;61;p52"/>
          <p:cNvSpPr txBox="1">
            <a:spLocks noGrp="1"/>
          </p:cNvSpPr>
          <p:nvPr>
            <p:ph type="title"/>
          </p:nvPr>
        </p:nvSpPr>
        <p:spPr>
          <a:xfrm>
            <a:off x="4213957" y="2824703"/>
            <a:ext cx="3855221" cy="1222862"/>
          </a:xfrm>
          <a:prstGeom prst="rect">
            <a:avLst/>
          </a:prstGeom>
          <a:noFill/>
          <a:ln>
            <a:noFill/>
          </a:ln>
        </p:spPr>
        <p:txBody>
          <a:bodyPr spcFirstLastPara="1" wrap="square" lIns="0" tIns="45700" rIns="91425" bIns="45700" anchor="t" anchorCtr="0">
            <a:normAutofit/>
          </a:bodyPr>
          <a:lstStyle>
            <a:lvl1pPr lvl="0" algn="ctr">
              <a:lnSpc>
                <a:spcPct val="90000"/>
              </a:lnSpc>
              <a:spcBef>
                <a:spcPts val="0"/>
              </a:spcBef>
              <a:spcAft>
                <a:spcPts val="0"/>
              </a:spcAft>
              <a:buClr>
                <a:schemeClr val="dk1"/>
              </a:buClr>
              <a:buSzPts val="4400"/>
              <a:buFont typeface="Tahom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411824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No Subheading">
  <p:cSld name="Title Slide No Subheading">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45" descr="A picture containing text, indoor&#10;&#10;Description automatically generated"/>
          <p:cNvPicPr preferRelativeResize="0"/>
          <p:nvPr/>
        </p:nvPicPr>
        <p:blipFill rotWithShape="1">
          <a:blip r:embed="rId3">
            <a:alphaModFix/>
          </a:blip>
          <a:srcRect/>
          <a:stretch/>
        </p:blipFill>
        <p:spPr>
          <a:xfrm>
            <a:off x="192630" y="-519836"/>
            <a:ext cx="12522466" cy="8344097"/>
          </a:xfrm>
          <a:prstGeom prst="rect">
            <a:avLst/>
          </a:prstGeom>
          <a:noFill/>
          <a:ln>
            <a:noFill/>
          </a:ln>
        </p:spPr>
      </p:pic>
      <p:sp>
        <p:nvSpPr>
          <p:cNvPr id="14" name="Google Shape;14;p45"/>
          <p:cNvSpPr/>
          <p:nvPr/>
        </p:nvSpPr>
        <p:spPr>
          <a:xfrm>
            <a:off x="0" y="0"/>
            <a:ext cx="5475514" cy="6858000"/>
          </a:xfrm>
          <a:prstGeom prst="rect">
            <a:avLst/>
          </a:prstGeom>
          <a:solidFill>
            <a:srgbClr val="2F2F41">
              <a:alpha val="9333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sp>
        <p:nvSpPr>
          <p:cNvPr id="15" name="Google Shape;15;p45"/>
          <p:cNvSpPr/>
          <p:nvPr/>
        </p:nvSpPr>
        <p:spPr>
          <a:xfrm>
            <a:off x="702644" y="2029727"/>
            <a:ext cx="163630" cy="163630"/>
          </a:xfrm>
          <a:prstGeom prst="ellipse">
            <a:avLst/>
          </a:prstGeom>
          <a:solidFill>
            <a:srgbClr val="DF168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sp>
        <p:nvSpPr>
          <p:cNvPr id="16" name="Google Shape;16;p45"/>
          <p:cNvSpPr/>
          <p:nvPr/>
        </p:nvSpPr>
        <p:spPr>
          <a:xfrm>
            <a:off x="962526" y="2029727"/>
            <a:ext cx="163630" cy="163630"/>
          </a:xfrm>
          <a:prstGeom prst="ellipse">
            <a:avLst/>
          </a:prstGeom>
          <a:solidFill>
            <a:srgbClr val="51E0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sp>
        <p:nvSpPr>
          <p:cNvPr id="17" name="Google Shape;17;p45"/>
          <p:cNvSpPr/>
          <p:nvPr/>
        </p:nvSpPr>
        <p:spPr>
          <a:xfrm>
            <a:off x="1219851" y="2029727"/>
            <a:ext cx="163630" cy="163630"/>
          </a:xfrm>
          <a:prstGeom prst="ellipse">
            <a:avLst/>
          </a:prstGeom>
          <a:solidFill>
            <a:srgbClr val="F2A1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sp>
        <p:nvSpPr>
          <p:cNvPr id="18" name="Google Shape;18;p45"/>
          <p:cNvSpPr/>
          <p:nvPr/>
        </p:nvSpPr>
        <p:spPr>
          <a:xfrm flipH="1">
            <a:off x="1477176" y="2029727"/>
            <a:ext cx="163630" cy="163630"/>
          </a:xfrm>
          <a:prstGeom prst="ellipse">
            <a:avLst/>
          </a:prstGeom>
          <a:solidFill>
            <a:srgbClr val="81E5F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ahoma"/>
              <a:ea typeface="Tahoma"/>
              <a:cs typeface="Tahoma"/>
              <a:sym typeface="Tahoma"/>
            </a:endParaRPr>
          </a:p>
        </p:txBody>
      </p:sp>
      <p:sp>
        <p:nvSpPr>
          <p:cNvPr id="19" name="Google Shape;19;p45"/>
          <p:cNvSpPr txBox="1">
            <a:spLocks noGrp="1"/>
          </p:cNvSpPr>
          <p:nvPr>
            <p:ph type="title"/>
          </p:nvPr>
        </p:nvSpPr>
        <p:spPr>
          <a:xfrm>
            <a:off x="702644" y="2327317"/>
            <a:ext cx="4109185" cy="698341"/>
          </a:xfrm>
          <a:prstGeom prst="rect">
            <a:avLst/>
          </a:prstGeom>
          <a:noFill/>
          <a:ln>
            <a:noFill/>
          </a:ln>
        </p:spPr>
        <p:txBody>
          <a:bodyPr spcFirstLastPara="1" wrap="square" lIns="0" tIns="45700" rIns="91425" bIns="45700" anchor="t"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385332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pnpm@latest-10" TargetMode="External"/><Relationship Id="rId2" Type="http://schemas.openxmlformats.org/officeDocument/2006/relationships/hyperlink" Target="https://nam10.safelinks.protection.outlook.com/?url=https%3A%2F%2Fgithub.com%2FJeevanRMunn%2Fjsoncrack.com&amp;data=05%7C02%7Cneharani%40ufl.edu%7C69c4f67632034f95707e08de126d6be3%7C0d4da0f84a314d76ace60a62331e1b84%7C0%7C0%7C638968458332402629%7CUnknown%7CTWFpbGZsb3d8eyJFbXB0eU1hcGkiOnRydWUsIlYiOiIwLjAuMDAwMCIsIlAiOiJXaW4zMiIsIkFOIjoiTWFpbCIsIldUIjoyfQ%3D%3D%7C0%7C%7C%7C&amp;sdata=GPGJzEf5ISNf%2BLCZ7c%2BYUhzOYedXfnJg7sE79Hd2U7U%3D&amp;reserved=0" TargetMode="External"/><Relationship Id="rId1" Type="http://schemas.openxmlformats.org/officeDocument/2006/relationships/slideLayout" Target="../slideLayouts/slideLayout2.xml"/><Relationship Id="rId4" Type="http://schemas.openxmlformats.org/officeDocument/2006/relationships/hyperlink" Target="https://github.com/ramfam101/jsoncrack.com.g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ufl.qualtrics.com/jfe/form/SV_egkCwijfM8Z6aC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ufl.qualtrics.com/jfe/form/SV_egkCwijfM8Z6aCa"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mailto:pnpm@latest-10" TargetMode="External"/><Relationship Id="rId2" Type="http://schemas.openxmlformats.org/officeDocument/2006/relationships/hyperlink" Target="https://nam10.safelinks.protection.outlook.com/?url=https%3A%2F%2Fgithub.com%2FJeevanRMunn%2Fjsoncrack.com&amp;data=05%7C02%7Cneharani%40ufl.edu%7C69c4f67632034f95707e08de126d6be3%7C0d4da0f84a314d76ace60a62331e1b84%7C0%7C0%7C638968458332402629%7CUnknown%7CTWFpbGZsb3d8eyJFbXB0eU1hcGkiOnRydWUsIlYiOiIwLjAuMDAwMCIsIlAiOiJXaW4zMiIsIkFOIjoiTWFpbCIsIldUIjoyfQ%3D%3D%7C0%7C%7C%7C&amp;sdata=GPGJzEf5ISNf%2BLCZ7c%2BYUhzOYedXfnJg7sE79Hd2U7U%3D&amp;reserved=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
          <p:cNvSpPr txBox="1">
            <a:spLocks noGrp="1"/>
          </p:cNvSpPr>
          <p:nvPr>
            <p:ph type="title"/>
          </p:nvPr>
        </p:nvSpPr>
        <p:spPr>
          <a:xfrm>
            <a:off x="702644" y="2327317"/>
            <a:ext cx="4360010" cy="2021659"/>
          </a:xfrm>
          <a:prstGeom prst="rect">
            <a:avLst/>
          </a:prstGeom>
          <a:noFill/>
          <a:ln>
            <a:noFill/>
          </a:ln>
        </p:spPr>
        <p:txBody>
          <a:bodyPr spcFirstLastPara="1" wrap="square" lIns="0" tIns="45700" rIns="91425" bIns="45700" anchor="t" anchorCtr="0">
            <a:normAutofit/>
          </a:bodyPr>
          <a:lstStyle/>
          <a:p>
            <a:pPr>
              <a:buClr>
                <a:schemeClr val="lt1"/>
              </a:buClr>
              <a:buSzPts val="4400"/>
            </a:pPr>
            <a:r>
              <a:rPr lang="en-US" dirty="0">
                <a:solidFill>
                  <a:schemeClr val="lt1"/>
                </a:solidFill>
              </a:rPr>
              <a:t> Mini Project</a:t>
            </a:r>
            <a:br>
              <a:rPr lang="en-US" dirty="0">
                <a:solidFill>
                  <a:schemeClr val="lt1"/>
                </a:solidFill>
              </a:rPr>
            </a:br>
            <a:endParaRPr lang="en-US"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7919-F880-EC03-DFB4-69FE160E1CEC}"/>
              </a:ext>
            </a:extLst>
          </p:cNvPr>
          <p:cNvSpPr>
            <a:spLocks noGrp="1"/>
          </p:cNvSpPr>
          <p:nvPr>
            <p:ph type="title"/>
          </p:nvPr>
        </p:nvSpPr>
        <p:spPr/>
        <p:txBody>
          <a:bodyPr/>
          <a:lstStyle/>
          <a:p>
            <a:r>
              <a:rPr lang="en-US"/>
              <a:t>Milestones</a:t>
            </a:r>
          </a:p>
        </p:txBody>
      </p:sp>
      <p:sp>
        <p:nvSpPr>
          <p:cNvPr id="3" name="Content Placeholder 2">
            <a:extLst>
              <a:ext uri="{FF2B5EF4-FFF2-40B4-BE49-F238E27FC236}">
                <a16:creationId xmlns:a16="http://schemas.microsoft.com/office/drawing/2014/main" id="{219BE4C0-94A1-D40B-5350-CACCC61CD1D3}"/>
              </a:ext>
            </a:extLst>
          </p:cNvPr>
          <p:cNvSpPr>
            <a:spLocks noGrp="1"/>
          </p:cNvSpPr>
          <p:nvPr>
            <p:ph idx="1"/>
          </p:nvPr>
        </p:nvSpPr>
        <p:spPr/>
        <p:txBody>
          <a:bodyPr vert="horz" lIns="91440" tIns="45720" rIns="91440" bIns="45720" rtlCol="0" anchor="t">
            <a:normAutofit/>
          </a:bodyPr>
          <a:lstStyle/>
          <a:p>
            <a:r>
              <a:rPr lang="en-US"/>
              <a:t>Edit feature (button/ toggle/ </a:t>
            </a:r>
            <a:r>
              <a:rPr lang="en-US" err="1"/>
              <a:t>etc</a:t>
            </a:r>
            <a:r>
              <a:rPr lang="en-US"/>
              <a:t>) : Front end feature</a:t>
            </a:r>
          </a:p>
          <a:p>
            <a:r>
              <a:rPr lang="en-US"/>
              <a:t>Enable editing of specific node values : User can edit the values of the node</a:t>
            </a:r>
          </a:p>
          <a:p>
            <a:r>
              <a:rPr lang="en-US"/>
              <a:t>Save and cancel feature (button/ toggle/ </a:t>
            </a:r>
            <a:r>
              <a:rPr lang="en-US" err="1"/>
              <a:t>etc</a:t>
            </a:r>
            <a:r>
              <a:rPr lang="en-US"/>
              <a:t>) : Front end feature</a:t>
            </a:r>
          </a:p>
          <a:p>
            <a:r>
              <a:rPr lang="en-US"/>
              <a:t>Proper changes in the visualization of the node :  node value stays changed </a:t>
            </a:r>
          </a:p>
          <a:p>
            <a:r>
              <a:rPr lang="en-US"/>
              <a:t>Proper changes in the text of the editor : Internal data is updated to reflect change in </a:t>
            </a:r>
            <a:r>
              <a:rPr lang="en-US" err="1"/>
              <a:t>json</a:t>
            </a:r>
            <a:endParaRPr lang="en-US"/>
          </a:p>
        </p:txBody>
      </p:sp>
      <p:sp>
        <p:nvSpPr>
          <p:cNvPr id="4" name="Date Placeholder 3">
            <a:extLst>
              <a:ext uri="{FF2B5EF4-FFF2-40B4-BE49-F238E27FC236}">
                <a16:creationId xmlns:a16="http://schemas.microsoft.com/office/drawing/2014/main" id="{DCD5761B-3835-F8E3-29CB-6969B1CED14C}"/>
              </a:ext>
            </a:extLst>
          </p:cNvPr>
          <p:cNvSpPr>
            <a:spLocks noGrp="1"/>
          </p:cNvSpPr>
          <p:nvPr>
            <p:ph type="dt" sz="half" idx="10"/>
          </p:nvPr>
        </p:nvSpPr>
        <p:spPr/>
        <p:txBody>
          <a:bodyPr/>
          <a:lstStyle/>
          <a:p>
            <a:fld id="{B710CA58-48D4-4668-A834-AE52E35B83DA}" type="datetime1">
              <a:rPr lang="en-US"/>
              <a:t>10/28/2025</a:t>
            </a:fld>
            <a:endParaRPr lang="en-US"/>
          </a:p>
        </p:txBody>
      </p:sp>
      <p:sp>
        <p:nvSpPr>
          <p:cNvPr id="5" name="Footer Placeholder 4">
            <a:extLst>
              <a:ext uri="{FF2B5EF4-FFF2-40B4-BE49-F238E27FC236}">
                <a16:creationId xmlns:a16="http://schemas.microsoft.com/office/drawing/2014/main" id="{ED4C003A-270D-93BA-1575-953DF43F9F46}"/>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60C525C-48DD-A953-67D3-DB2006E48040}"/>
              </a:ext>
            </a:extLst>
          </p:cNvPr>
          <p:cNvSpPr>
            <a:spLocks noGrp="1"/>
          </p:cNvSpPr>
          <p:nvPr>
            <p:ph type="sldNum" sz="quarter" idx="12"/>
          </p:nvPr>
        </p:nvSpPr>
        <p:spPr/>
        <p:txBody>
          <a:bodyPr/>
          <a:lstStyle/>
          <a:p>
            <a:fld id="{CC057153-B650-4DEB-B370-79DDCFDCE934}" type="slidenum">
              <a:rPr lang="en-US" dirty="0"/>
              <a:t>10</a:t>
            </a:fld>
            <a:endParaRPr lang="en-US"/>
          </a:p>
        </p:txBody>
      </p:sp>
    </p:spTree>
    <p:extLst>
      <p:ext uri="{BB962C8B-B14F-4D97-AF65-F5344CB8AC3E}">
        <p14:creationId xmlns:p14="http://schemas.microsoft.com/office/powerpoint/2010/main" val="1086240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49FD-5BB4-0634-9BCD-DC37899AF3F8}"/>
              </a:ext>
            </a:extLst>
          </p:cNvPr>
          <p:cNvSpPr>
            <a:spLocks noGrp="1"/>
          </p:cNvSpPr>
          <p:nvPr>
            <p:ph type="title"/>
          </p:nvPr>
        </p:nvSpPr>
        <p:spPr>
          <a:xfrm>
            <a:off x="4234757" y="392065"/>
            <a:ext cx="3398920" cy="1132258"/>
          </a:xfrm>
        </p:spPr>
        <p:txBody>
          <a:bodyPr/>
          <a:lstStyle/>
          <a:p>
            <a:r>
              <a:rPr lang="en-US"/>
              <a:t>Copilot Demo</a:t>
            </a:r>
          </a:p>
        </p:txBody>
      </p:sp>
      <p:sp>
        <p:nvSpPr>
          <p:cNvPr id="3" name="Content Placeholder 2">
            <a:extLst>
              <a:ext uri="{FF2B5EF4-FFF2-40B4-BE49-F238E27FC236}">
                <a16:creationId xmlns:a16="http://schemas.microsoft.com/office/drawing/2014/main" id="{493468D0-25C8-31FD-056A-B57C52526A3D}"/>
              </a:ext>
            </a:extLst>
          </p:cNvPr>
          <p:cNvSpPr>
            <a:spLocks noGrp="1"/>
          </p:cNvSpPr>
          <p:nvPr>
            <p:ph idx="1"/>
          </p:nvPr>
        </p:nvSpPr>
        <p:spPr>
          <a:xfrm>
            <a:off x="654672" y="2386184"/>
            <a:ext cx="13443843" cy="3838121"/>
          </a:xfrm>
        </p:spPr>
        <p:txBody>
          <a:bodyPr vert="horz" lIns="91440" tIns="45720" rIns="91440" bIns="45720" rtlCol="0" anchor="t">
            <a:normAutofit fontScale="92500" lnSpcReduction="20000"/>
          </a:bodyPr>
          <a:lstStyle/>
          <a:p>
            <a:endParaRPr lang="en-US"/>
          </a:p>
          <a:p>
            <a:r>
              <a:rPr lang="en-US" sz="2200" dirty="0">
                <a:latin typeface="Arial"/>
                <a:cs typeface="Arial"/>
              </a:rPr>
              <a:t>Inline Autocompletion</a:t>
            </a:r>
          </a:p>
          <a:p>
            <a:r>
              <a:rPr lang="en-US" dirty="0"/>
              <a:t>Direct chat (Top right button next to search bar)</a:t>
            </a:r>
          </a:p>
          <a:p>
            <a:pPr lvl="1">
              <a:buFont typeface="Courier New" panose="020B0604020202020204" pitchFamily="34" charset="0"/>
              <a:buChar char="o"/>
            </a:pPr>
            <a:r>
              <a:rPr lang="en-US" dirty="0"/>
              <a:t>At the end of the session, chat must be exported via CTRL + SHIFT + P (Chat: Export chat)</a:t>
            </a:r>
          </a:p>
          <a:p>
            <a:r>
              <a:rPr lang="en-US" dirty="0"/>
              <a:t>Comments</a:t>
            </a:r>
          </a:p>
          <a:p>
            <a:pPr lvl="1">
              <a:buFont typeface="Courier New" panose="020B0604020202020204" pitchFamily="34" charset="0"/>
              <a:buChar char="o"/>
            </a:pPr>
            <a:r>
              <a:rPr lang="en-US" dirty="0"/>
              <a:t>AI suggested code completions from comment</a:t>
            </a:r>
          </a:p>
          <a:p>
            <a:r>
              <a:rPr lang="en-US" dirty="0"/>
              <a:t>CTRL + I</a:t>
            </a:r>
          </a:p>
          <a:p>
            <a:pPr lvl="1">
              <a:buFont typeface="Courier New" panose="020B0604020202020204" pitchFamily="34" charset="0"/>
              <a:buChar char="o"/>
            </a:pPr>
            <a:r>
              <a:rPr lang="en-US" dirty="0"/>
              <a:t>Instant copilot asking capability</a:t>
            </a:r>
          </a:p>
          <a:p>
            <a:pPr lvl="1">
              <a:buFont typeface="Courier New" panose="020B0604020202020204" pitchFamily="34" charset="0"/>
              <a:buChar char="o"/>
            </a:pPr>
            <a:r>
              <a:rPr lang="en-US" dirty="0"/>
              <a:t>/(command) for specific types of responses regarding a highlighted section</a:t>
            </a:r>
          </a:p>
          <a:p>
            <a:pPr lvl="1">
              <a:buFont typeface="Courier New" panose="020B0604020202020204" pitchFamily="34" charset="0"/>
              <a:buChar char="o"/>
            </a:pPr>
            <a:r>
              <a:rPr lang="en-US" dirty="0"/>
              <a:t>Must click show in chat</a:t>
            </a:r>
          </a:p>
          <a:p>
            <a:pPr marL="457200" lvl="1" indent="0">
              <a:buNone/>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p:txBody>
      </p:sp>
      <p:sp>
        <p:nvSpPr>
          <p:cNvPr id="4" name="TextBox 3">
            <a:extLst>
              <a:ext uri="{FF2B5EF4-FFF2-40B4-BE49-F238E27FC236}">
                <a16:creationId xmlns:a16="http://schemas.microsoft.com/office/drawing/2014/main" id="{DBD2D5D7-670B-B91F-5DA5-871DFD04FCFE}"/>
              </a:ext>
            </a:extLst>
          </p:cNvPr>
          <p:cNvSpPr txBox="1"/>
          <p:nvPr/>
        </p:nvSpPr>
        <p:spPr>
          <a:xfrm>
            <a:off x="765000" y="1187358"/>
            <a:ext cx="107469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Copilot offers many diverse uses in </a:t>
            </a:r>
            <a:r>
              <a:rPr lang="en-US" dirty="0" err="1">
                <a:latin typeface="Arial"/>
                <a:cs typeface="Arial"/>
              </a:rPr>
              <a:t>Vscode</a:t>
            </a:r>
            <a:r>
              <a:rPr lang="en-US" dirty="0">
                <a:latin typeface="Arial"/>
                <a:cs typeface="Arial"/>
              </a:rPr>
              <a:t>, focused to assist the developer. Copilot does </a:t>
            </a:r>
            <a:r>
              <a:rPr lang="en-US" b="1" dirty="0">
                <a:latin typeface="Arial"/>
                <a:cs typeface="Arial"/>
              </a:rPr>
              <a:t>NOT </a:t>
            </a:r>
            <a:r>
              <a:rPr lang="en-US" dirty="0">
                <a:latin typeface="Arial"/>
                <a:cs typeface="Arial"/>
              </a:rPr>
              <a:t>write perfect code, and can make mistakes. Be sure to review code suggestions, and test code before use. The following slides will demonstrate some of the more popular and effective uses of Copilot.</a:t>
            </a:r>
            <a:endParaRPr lang="en-US" dirty="0"/>
          </a:p>
          <a:p>
            <a:endParaRPr lang="en-US" b="1" dirty="0"/>
          </a:p>
        </p:txBody>
      </p:sp>
    </p:spTree>
    <p:extLst>
      <p:ext uri="{BB962C8B-B14F-4D97-AF65-F5344CB8AC3E}">
        <p14:creationId xmlns:p14="http://schemas.microsoft.com/office/powerpoint/2010/main" val="758541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3B8FAB-A135-5198-767E-82134C108C19}"/>
              </a:ext>
            </a:extLst>
          </p:cNvPr>
          <p:cNvSpPr>
            <a:spLocks noGrp="1"/>
          </p:cNvSpPr>
          <p:nvPr>
            <p:ph idx="1"/>
          </p:nvPr>
        </p:nvSpPr>
        <p:spPr>
          <a:xfrm>
            <a:off x="336337" y="1591040"/>
            <a:ext cx="4636021" cy="4201315"/>
          </a:xfrm>
        </p:spPr>
        <p:txBody>
          <a:bodyPr vert="horz" lIns="91440" tIns="45720" rIns="91440" bIns="45720" rtlCol="0" anchor="t">
            <a:normAutofit fontScale="62500" lnSpcReduction="20000"/>
          </a:bodyPr>
          <a:lstStyle/>
          <a:p>
            <a:pPr marL="0" indent="0">
              <a:buNone/>
            </a:pPr>
            <a:r>
              <a:rPr lang="en-US" sz="3200" b="1" dirty="0">
                <a:latin typeface="Arial"/>
                <a:cs typeface="Arial"/>
              </a:rPr>
              <a:t> </a:t>
            </a:r>
            <a:r>
              <a:rPr lang="en-US" sz="4100" b="1" dirty="0">
                <a:latin typeface="Arial"/>
                <a:cs typeface="Arial"/>
              </a:rPr>
              <a:t>Inline Autocompletion</a:t>
            </a:r>
            <a:endParaRPr lang="en-US" sz="4100" dirty="0"/>
          </a:p>
          <a:p>
            <a:pPr>
              <a:lnSpc>
                <a:spcPct val="120000"/>
              </a:lnSpc>
            </a:pPr>
            <a:r>
              <a:rPr lang="en-US" sz="2900" dirty="0">
                <a:latin typeface="Arial"/>
                <a:cs typeface="Arial"/>
              </a:rPr>
              <a:t>Inline auto completion is a feature that automatically offers code suggestions as you type, like predictive texts</a:t>
            </a:r>
            <a:endParaRPr lang="en-US" sz="2900" dirty="0"/>
          </a:p>
          <a:p>
            <a:pPr>
              <a:lnSpc>
                <a:spcPct val="120000"/>
              </a:lnSpc>
            </a:pPr>
            <a:r>
              <a:rPr lang="en-US" sz="2900" dirty="0">
                <a:latin typeface="Arial"/>
                <a:cs typeface="Arial"/>
              </a:rPr>
              <a:t>‘Tab’ to accept, or ‘Ctrl + Space’ to manually trigger a suggestion</a:t>
            </a:r>
            <a:endParaRPr lang="en-US" sz="2900" dirty="0"/>
          </a:p>
          <a:p>
            <a:pPr marL="0" indent="0">
              <a:buNone/>
            </a:pPr>
            <a:br>
              <a:rPr lang="en-US" dirty="0"/>
            </a:br>
            <a:endParaRPr lang="en-US" sz="2200"/>
          </a:p>
          <a:p>
            <a:endParaRPr lang="en-US"/>
          </a:p>
          <a:p>
            <a:endParaRPr lang="en-US"/>
          </a:p>
          <a:p>
            <a:pPr marL="0" indent="0">
              <a:buNone/>
            </a:pPr>
            <a:br>
              <a:rPr lang="en-US" dirty="0"/>
            </a:br>
            <a:endParaRPr lang="en-US"/>
          </a:p>
          <a:p>
            <a:pPr marL="0" indent="0">
              <a:buNone/>
            </a:pPr>
            <a:endParaRPr lang="en-US" sz="1300" b="1">
              <a:latin typeface="Arial"/>
              <a:cs typeface="Arial"/>
            </a:endParaRPr>
          </a:p>
          <a:p>
            <a:endParaRPr lang="en-US"/>
          </a:p>
        </p:txBody>
      </p:sp>
      <p:sp>
        <p:nvSpPr>
          <p:cNvPr id="4" name="Date Placeholder 3">
            <a:extLst>
              <a:ext uri="{FF2B5EF4-FFF2-40B4-BE49-F238E27FC236}">
                <a16:creationId xmlns:a16="http://schemas.microsoft.com/office/drawing/2014/main" id="{42A29261-D3CE-30EC-5F5B-8E2A1FC141B6}"/>
              </a:ext>
            </a:extLst>
          </p:cNvPr>
          <p:cNvSpPr>
            <a:spLocks noGrp="1"/>
          </p:cNvSpPr>
          <p:nvPr>
            <p:ph type="dt" sz="half" idx="10"/>
          </p:nvPr>
        </p:nvSpPr>
        <p:spPr/>
        <p:txBody>
          <a:bodyPr/>
          <a:lstStyle/>
          <a:p>
            <a:fld id="{420A0AA4-3053-4EE5-BF52-78E7572D8842}" type="datetime1">
              <a:rPr lang="en-US"/>
              <a:t>10/28/2025</a:t>
            </a:fld>
            <a:endParaRPr lang="en-US"/>
          </a:p>
        </p:txBody>
      </p:sp>
      <p:sp>
        <p:nvSpPr>
          <p:cNvPr id="5" name="Footer Placeholder 4">
            <a:extLst>
              <a:ext uri="{FF2B5EF4-FFF2-40B4-BE49-F238E27FC236}">
                <a16:creationId xmlns:a16="http://schemas.microsoft.com/office/drawing/2014/main" id="{F53FD87F-3085-C921-1FDA-ACE6D72E409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020CBBB0-3297-CC94-CF4F-C3E1C40C2D8D}"/>
              </a:ext>
            </a:extLst>
          </p:cNvPr>
          <p:cNvSpPr>
            <a:spLocks noGrp="1"/>
          </p:cNvSpPr>
          <p:nvPr>
            <p:ph type="sldNum" sz="quarter" idx="12"/>
          </p:nvPr>
        </p:nvSpPr>
        <p:spPr/>
        <p:txBody>
          <a:bodyPr/>
          <a:lstStyle/>
          <a:p>
            <a:fld id="{CC057153-B650-4DEB-B370-79DDCFDCE934}" type="slidenum">
              <a:rPr lang="en-US" dirty="0"/>
              <a:t>12</a:t>
            </a:fld>
            <a:endParaRPr lang="en-US"/>
          </a:p>
        </p:txBody>
      </p:sp>
      <p:pic>
        <p:nvPicPr>
          <p:cNvPr id="7" name="Picture 6" descr="A screenshot of a computer&#10;&#10;AI-generated content may be incorrect.">
            <a:extLst>
              <a:ext uri="{FF2B5EF4-FFF2-40B4-BE49-F238E27FC236}">
                <a16:creationId xmlns:a16="http://schemas.microsoft.com/office/drawing/2014/main" id="{DE1514EB-B3FC-A856-2B9A-A91F5D5E6B5E}"/>
              </a:ext>
            </a:extLst>
          </p:cNvPr>
          <p:cNvPicPr>
            <a:picLocks noChangeAspect="1"/>
          </p:cNvPicPr>
          <p:nvPr/>
        </p:nvPicPr>
        <p:blipFill>
          <a:blip r:embed="rId2"/>
          <a:stretch>
            <a:fillRect/>
          </a:stretch>
        </p:blipFill>
        <p:spPr>
          <a:xfrm>
            <a:off x="5204135" y="4604"/>
            <a:ext cx="6987865" cy="6866904"/>
          </a:xfrm>
          <a:prstGeom prst="rect">
            <a:avLst/>
          </a:prstGeom>
        </p:spPr>
      </p:pic>
    </p:spTree>
    <p:extLst>
      <p:ext uri="{BB962C8B-B14F-4D97-AF65-F5344CB8AC3E}">
        <p14:creationId xmlns:p14="http://schemas.microsoft.com/office/powerpoint/2010/main" val="34130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BE7D8C-6854-11AC-3803-C68013D6C192}"/>
              </a:ext>
            </a:extLst>
          </p:cNvPr>
          <p:cNvSpPr>
            <a:spLocks noGrp="1"/>
          </p:cNvSpPr>
          <p:nvPr>
            <p:ph sz="half" idx="1"/>
          </p:nvPr>
        </p:nvSpPr>
        <p:spPr>
          <a:xfrm>
            <a:off x="386532" y="1428967"/>
            <a:ext cx="4879248" cy="4351338"/>
          </a:xfrm>
        </p:spPr>
        <p:txBody>
          <a:bodyPr vert="horz" lIns="91440" tIns="45720" rIns="91440" bIns="45720" rtlCol="0" anchor="t">
            <a:normAutofit fontScale="62500" lnSpcReduction="20000"/>
          </a:bodyPr>
          <a:lstStyle/>
          <a:p>
            <a:pPr marL="0" indent="0">
              <a:buNone/>
            </a:pPr>
            <a:r>
              <a:rPr lang="en-US" sz="4000" b="1" dirty="0"/>
              <a:t>Copilot Chat</a:t>
            </a:r>
            <a:endParaRPr lang="en-US" sz="3400" dirty="0"/>
          </a:p>
          <a:p>
            <a:pPr>
              <a:lnSpc>
                <a:spcPct val="120000"/>
              </a:lnSpc>
            </a:pPr>
            <a:r>
              <a:rPr lang="en-US" dirty="0"/>
              <a:t>From the command palette pick out the copilot chat (</a:t>
            </a:r>
            <a:r>
              <a:rPr lang="en-US" err="1"/>
              <a:t>Github</a:t>
            </a:r>
            <a:r>
              <a:rPr lang="en-US" dirty="0"/>
              <a:t> Copilot icon)</a:t>
            </a:r>
          </a:p>
          <a:p>
            <a:pPr>
              <a:lnSpc>
                <a:spcPct val="120000"/>
              </a:lnSpc>
            </a:pPr>
            <a:r>
              <a:rPr lang="en-US" dirty="0"/>
              <a:t>Dedicated assistant, can ask questions in natural language</a:t>
            </a:r>
          </a:p>
          <a:p>
            <a:pPr>
              <a:lnSpc>
                <a:spcPct val="120000"/>
              </a:lnSpc>
            </a:pPr>
            <a:r>
              <a:rPr lang="en-US" dirty="0"/>
              <a:t>Can answer any questions, such as “What does this function do” or “How can I optimize this?”</a:t>
            </a:r>
          </a:p>
          <a:p>
            <a:pPr>
              <a:lnSpc>
                <a:spcPct val="120000"/>
              </a:lnSpc>
            </a:pPr>
            <a:r>
              <a:rPr lang="en-US" dirty="0"/>
              <a:t>To add context (files to consider) click the "Add Context" button</a:t>
            </a:r>
          </a:p>
          <a:p>
            <a:pPr>
              <a:lnSpc>
                <a:spcPct val="120000"/>
              </a:lnSpc>
            </a:pPr>
            <a:r>
              <a:rPr lang="en-US" dirty="0"/>
              <a:t>Make sure to export when you are done with the problem </a:t>
            </a:r>
            <a:r>
              <a:rPr lang="en-US" sz="1800" dirty="0"/>
              <a:t>CTRL + SHIFT + P</a:t>
            </a:r>
            <a:endParaRPr lang="en-US" dirty="0"/>
          </a:p>
          <a:p>
            <a:endParaRPr lang="en-US"/>
          </a:p>
        </p:txBody>
      </p:sp>
      <p:pic>
        <p:nvPicPr>
          <p:cNvPr id="7" name="Picture 6" descr="A screenshot of a computer&#10;&#10;AI-generated content may be incorrect.">
            <a:extLst>
              <a:ext uri="{FF2B5EF4-FFF2-40B4-BE49-F238E27FC236}">
                <a16:creationId xmlns:a16="http://schemas.microsoft.com/office/drawing/2014/main" id="{664288B4-29C7-3A04-C3EF-35A0F9F7314F}"/>
              </a:ext>
            </a:extLst>
          </p:cNvPr>
          <p:cNvPicPr>
            <a:picLocks noChangeAspect="1"/>
          </p:cNvPicPr>
          <p:nvPr/>
        </p:nvPicPr>
        <p:blipFill>
          <a:blip r:embed="rId2"/>
          <a:stretch>
            <a:fillRect/>
          </a:stretch>
        </p:blipFill>
        <p:spPr>
          <a:xfrm>
            <a:off x="5533057" y="562584"/>
            <a:ext cx="6929611" cy="6877420"/>
          </a:xfrm>
          <a:prstGeom prst="rect">
            <a:avLst/>
          </a:prstGeom>
          <a:noFill/>
        </p:spPr>
      </p:pic>
      <p:sp>
        <p:nvSpPr>
          <p:cNvPr id="4" name="Date Placeholder 3">
            <a:extLst>
              <a:ext uri="{FF2B5EF4-FFF2-40B4-BE49-F238E27FC236}">
                <a16:creationId xmlns:a16="http://schemas.microsoft.com/office/drawing/2014/main" id="{DC61A42E-3157-42ED-1D2C-C24415854D72}"/>
              </a:ext>
            </a:extLst>
          </p:cNvPr>
          <p:cNvSpPr>
            <a:spLocks noGrp="1"/>
          </p:cNvSpPr>
          <p:nvPr>
            <p:ph type="dt" sz="half" idx="10"/>
          </p:nvPr>
        </p:nvSpPr>
        <p:spPr>
          <a:xfrm>
            <a:off x="137160" y="6453002"/>
            <a:ext cx="3494314" cy="365125"/>
          </a:xfrm>
        </p:spPr>
        <p:txBody>
          <a:bodyPr anchor="ctr">
            <a:normAutofit/>
          </a:bodyPr>
          <a:lstStyle/>
          <a:p>
            <a:pPr>
              <a:spcAft>
                <a:spcPts val="600"/>
              </a:spcAft>
            </a:pPr>
            <a:fld id="{948B27DD-5322-4403-9B81-84D89AECC31F}" type="datetime1">
              <a:rPr lang="en-US"/>
              <a:pPr>
                <a:spcAft>
                  <a:spcPts val="600"/>
                </a:spcAft>
              </a:pPr>
              <a:t>10/28/2025</a:t>
            </a:fld>
            <a:endParaRPr lang="en-US"/>
          </a:p>
        </p:txBody>
      </p:sp>
      <p:sp>
        <p:nvSpPr>
          <p:cNvPr id="5" name="Footer Placeholder 4">
            <a:extLst>
              <a:ext uri="{FF2B5EF4-FFF2-40B4-BE49-F238E27FC236}">
                <a16:creationId xmlns:a16="http://schemas.microsoft.com/office/drawing/2014/main" id="{39F1782D-007C-8F13-37F5-46813F71C1F0}"/>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6F4044D1-FFAF-2C5F-46F1-91A4E9027416}"/>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13</a:t>
            </a:fld>
            <a:endParaRPr lang="en-US"/>
          </a:p>
        </p:txBody>
      </p:sp>
      <p:pic>
        <p:nvPicPr>
          <p:cNvPr id="2" name="Picture 1">
            <a:extLst>
              <a:ext uri="{FF2B5EF4-FFF2-40B4-BE49-F238E27FC236}">
                <a16:creationId xmlns:a16="http://schemas.microsoft.com/office/drawing/2014/main" id="{85EF8654-1144-CAFD-9C94-8548B88D505D}"/>
              </a:ext>
            </a:extLst>
          </p:cNvPr>
          <p:cNvPicPr>
            <a:picLocks noChangeAspect="1"/>
          </p:cNvPicPr>
          <p:nvPr/>
        </p:nvPicPr>
        <p:blipFill>
          <a:blip r:embed="rId3"/>
          <a:stretch>
            <a:fillRect/>
          </a:stretch>
        </p:blipFill>
        <p:spPr>
          <a:xfrm>
            <a:off x="4656636" y="2182450"/>
            <a:ext cx="248739" cy="228873"/>
          </a:xfrm>
          <a:prstGeom prst="rect">
            <a:avLst/>
          </a:prstGeom>
        </p:spPr>
      </p:pic>
    </p:spTree>
    <p:extLst>
      <p:ext uri="{BB962C8B-B14F-4D97-AF65-F5344CB8AC3E}">
        <p14:creationId xmlns:p14="http://schemas.microsoft.com/office/powerpoint/2010/main" val="4217850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125535-7D07-CD12-9010-144AB1BC42F0}"/>
              </a:ext>
            </a:extLst>
          </p:cNvPr>
          <p:cNvSpPr>
            <a:spLocks noGrp="1"/>
          </p:cNvSpPr>
          <p:nvPr>
            <p:ph sz="half" idx="1"/>
          </p:nvPr>
        </p:nvSpPr>
        <p:spPr>
          <a:xfrm>
            <a:off x="369902" y="1267281"/>
            <a:ext cx="4803803" cy="5008954"/>
          </a:xfrm>
        </p:spPr>
        <p:txBody>
          <a:bodyPr vert="horz" lIns="91440" tIns="45720" rIns="91440" bIns="45720" rtlCol="0" anchor="t">
            <a:noAutofit/>
          </a:bodyPr>
          <a:lstStyle/>
          <a:p>
            <a:pPr marL="0" indent="0">
              <a:buNone/>
            </a:pPr>
            <a:r>
              <a:rPr lang="en-US" sz="2400" b="1" dirty="0"/>
              <a:t>Editor Inline commands</a:t>
            </a:r>
            <a:endParaRPr lang="en-US" sz="2400" dirty="0"/>
          </a:p>
          <a:p>
            <a:r>
              <a:rPr lang="en-US" sz="2000" dirty="0"/>
              <a:t>Use ‘Ctrl + </a:t>
            </a:r>
            <a:r>
              <a:rPr lang="en-US" sz="2000" dirty="0" err="1"/>
              <a:t>i</a:t>
            </a:r>
            <a:r>
              <a:rPr lang="en-US" sz="2000" dirty="0"/>
              <a:t>’ to open the inline editor</a:t>
            </a:r>
          </a:p>
          <a:p>
            <a:r>
              <a:rPr lang="en-US" sz="2000" dirty="0"/>
              <a:t>By using ‘/’ followed by a keyword, copilot will interact with your code</a:t>
            </a:r>
          </a:p>
          <a:p>
            <a:r>
              <a:rPr lang="en-US" sz="2000" dirty="0"/>
              <a:t>Common uses: /fix, /explain, /doc, etc.</a:t>
            </a:r>
          </a:p>
          <a:p>
            <a:r>
              <a:rPr lang="en-US" sz="2000" dirty="0"/>
              <a:t>Ex: /explain what the code block does</a:t>
            </a:r>
          </a:p>
          <a:p>
            <a:r>
              <a:rPr lang="en-US" sz="2000" dirty="0"/>
              <a:t>Highlight particular functions/blocks of code and use the inline editor to focus on particular code snippets</a:t>
            </a:r>
          </a:p>
          <a:p>
            <a:pPr lvl="1">
              <a:buFont typeface="Courier New,monospace" panose="020B0604020202020204" pitchFamily="34" charset="0"/>
              <a:buChar char="o"/>
            </a:pPr>
            <a:r>
              <a:rPr lang="en-US" sz="1800" dirty="0"/>
              <a:t>Remember, must click view in chat!</a:t>
            </a:r>
          </a:p>
          <a:p>
            <a:pPr lvl="1"/>
            <a:endParaRPr lang="en-US"/>
          </a:p>
          <a:p>
            <a:pPr lvl="1">
              <a:buFont typeface="Courier New,monospace" panose="020B0604020202020204" pitchFamily="34" charset="0"/>
              <a:buChar char="o"/>
            </a:pPr>
            <a:endParaRPr lang="en-US"/>
          </a:p>
          <a:p>
            <a:pPr lvl="1">
              <a:buFont typeface="Courier New,monospace" panose="020B0604020202020204" pitchFamily="34" charset="0"/>
              <a:buChar char="o"/>
            </a:pPr>
            <a:endParaRPr lang="en-US"/>
          </a:p>
          <a:p>
            <a:endParaRPr lang="en-US"/>
          </a:p>
          <a:p>
            <a:endParaRPr lang="en-US"/>
          </a:p>
        </p:txBody>
      </p:sp>
      <p:pic>
        <p:nvPicPr>
          <p:cNvPr id="7" name="Picture 6">
            <a:extLst>
              <a:ext uri="{FF2B5EF4-FFF2-40B4-BE49-F238E27FC236}">
                <a16:creationId xmlns:a16="http://schemas.microsoft.com/office/drawing/2014/main" id="{5973BD7A-B6CF-34D2-8CD8-8E95E7BBC7D9}"/>
              </a:ext>
            </a:extLst>
          </p:cNvPr>
          <p:cNvPicPr>
            <a:picLocks noChangeAspect="1"/>
          </p:cNvPicPr>
          <p:nvPr/>
        </p:nvPicPr>
        <p:blipFill>
          <a:blip r:embed="rId2"/>
          <a:stretch>
            <a:fillRect/>
          </a:stretch>
        </p:blipFill>
        <p:spPr>
          <a:xfrm>
            <a:off x="5332136" y="1700508"/>
            <a:ext cx="6859135" cy="7221742"/>
          </a:xfrm>
          <a:prstGeom prst="rect">
            <a:avLst/>
          </a:prstGeom>
          <a:noFill/>
        </p:spPr>
      </p:pic>
      <p:sp>
        <p:nvSpPr>
          <p:cNvPr id="4" name="Date Placeholder 3">
            <a:extLst>
              <a:ext uri="{FF2B5EF4-FFF2-40B4-BE49-F238E27FC236}">
                <a16:creationId xmlns:a16="http://schemas.microsoft.com/office/drawing/2014/main" id="{889374BA-D0E2-D7EC-2E1C-D9BA40407016}"/>
              </a:ext>
            </a:extLst>
          </p:cNvPr>
          <p:cNvSpPr>
            <a:spLocks noGrp="1"/>
          </p:cNvSpPr>
          <p:nvPr>
            <p:ph type="dt" sz="half" idx="10"/>
          </p:nvPr>
        </p:nvSpPr>
        <p:spPr>
          <a:xfrm>
            <a:off x="137160" y="6453002"/>
            <a:ext cx="3494314" cy="365125"/>
          </a:xfrm>
        </p:spPr>
        <p:txBody>
          <a:bodyPr anchor="ctr">
            <a:normAutofit/>
          </a:bodyPr>
          <a:lstStyle/>
          <a:p>
            <a:pPr>
              <a:spcAft>
                <a:spcPts val="600"/>
              </a:spcAft>
            </a:pPr>
            <a:fld id="{BB07E040-7086-47D2-ADBD-348EA5E9C43E}" type="datetime1">
              <a:rPr lang="en-US"/>
              <a:pPr>
                <a:spcAft>
                  <a:spcPts val="600"/>
                </a:spcAft>
              </a:pPr>
              <a:t>10/28/2025</a:t>
            </a:fld>
            <a:endParaRPr lang="en-US"/>
          </a:p>
        </p:txBody>
      </p:sp>
      <p:sp>
        <p:nvSpPr>
          <p:cNvPr id="5" name="Footer Placeholder 4">
            <a:extLst>
              <a:ext uri="{FF2B5EF4-FFF2-40B4-BE49-F238E27FC236}">
                <a16:creationId xmlns:a16="http://schemas.microsoft.com/office/drawing/2014/main" id="{B4701AEB-8E55-3C2B-36F0-D96FE9E0B8C0}"/>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38AFC9B8-8180-9E8D-4A27-6F2FB6728BA2}"/>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14</a:t>
            </a:fld>
            <a:endParaRPr lang="en-US"/>
          </a:p>
        </p:txBody>
      </p:sp>
    </p:spTree>
    <p:extLst>
      <p:ext uri="{BB962C8B-B14F-4D97-AF65-F5344CB8AC3E}">
        <p14:creationId xmlns:p14="http://schemas.microsoft.com/office/powerpoint/2010/main" val="272426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B48F80-EA8A-986A-6043-64765224CFA4}"/>
              </a:ext>
            </a:extLst>
          </p:cNvPr>
          <p:cNvSpPr>
            <a:spLocks noGrp="1"/>
          </p:cNvSpPr>
          <p:nvPr>
            <p:ph idx="1"/>
          </p:nvPr>
        </p:nvSpPr>
        <p:spPr>
          <a:xfrm>
            <a:off x="623853" y="1110415"/>
            <a:ext cx="3806785" cy="4627445"/>
          </a:xfrm>
        </p:spPr>
        <p:txBody>
          <a:bodyPr vert="horz" lIns="91440" tIns="45720" rIns="91440" bIns="45720" rtlCol="0" anchor="t">
            <a:noAutofit/>
          </a:bodyPr>
          <a:lstStyle/>
          <a:p>
            <a:pPr marL="0" indent="0">
              <a:buNone/>
            </a:pPr>
            <a:r>
              <a:rPr lang="en-US" sz="2800" b="1">
                <a:latin typeface="Arial"/>
                <a:cs typeface="Arial"/>
              </a:rPr>
              <a:t>Comments</a:t>
            </a:r>
            <a:endParaRPr lang="en-US" sz="2800"/>
          </a:p>
          <a:p>
            <a:r>
              <a:rPr lang="en-US" sz="2400" dirty="0">
                <a:latin typeface="Arial"/>
                <a:cs typeface="Arial"/>
              </a:rPr>
              <a:t>Natural-language comments will trigger copilot to generate an answer/solution</a:t>
            </a:r>
            <a:endParaRPr lang="en-US" sz="2400" dirty="0"/>
          </a:p>
          <a:p>
            <a:r>
              <a:rPr lang="en-US" sz="2400" dirty="0">
                <a:latin typeface="Arial"/>
                <a:cs typeface="Arial"/>
              </a:rPr>
              <a:t>Write clear and descriptive comments to produce clean and accurate code</a:t>
            </a:r>
            <a:endParaRPr lang="en-US" sz="2400" dirty="0"/>
          </a:p>
          <a:p>
            <a:pPr marL="0" indent="0">
              <a:buNone/>
            </a:pPr>
            <a:endParaRPr lang="en-US"/>
          </a:p>
        </p:txBody>
      </p:sp>
      <p:sp>
        <p:nvSpPr>
          <p:cNvPr id="4" name="Date Placeholder 3">
            <a:extLst>
              <a:ext uri="{FF2B5EF4-FFF2-40B4-BE49-F238E27FC236}">
                <a16:creationId xmlns:a16="http://schemas.microsoft.com/office/drawing/2014/main" id="{B240E0CA-9272-17A4-8EE7-F79DDF475BC0}"/>
              </a:ext>
            </a:extLst>
          </p:cNvPr>
          <p:cNvSpPr>
            <a:spLocks noGrp="1"/>
          </p:cNvSpPr>
          <p:nvPr>
            <p:ph type="dt" sz="half" idx="10"/>
          </p:nvPr>
        </p:nvSpPr>
        <p:spPr/>
        <p:txBody>
          <a:bodyPr/>
          <a:lstStyle/>
          <a:p>
            <a:fld id="{6C304C1B-6644-4BFE-A5F0-074AE6B83E28}" type="datetime1">
              <a:rPr lang="en-US"/>
              <a:t>10/28/2025</a:t>
            </a:fld>
            <a:endParaRPr lang="en-US"/>
          </a:p>
        </p:txBody>
      </p:sp>
      <p:sp>
        <p:nvSpPr>
          <p:cNvPr id="5" name="Footer Placeholder 4">
            <a:extLst>
              <a:ext uri="{FF2B5EF4-FFF2-40B4-BE49-F238E27FC236}">
                <a16:creationId xmlns:a16="http://schemas.microsoft.com/office/drawing/2014/main" id="{972A3AA7-F127-BD00-81DE-DCA0953A7708}"/>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D029416-EDE4-CA73-8F46-E55471962790}"/>
              </a:ext>
            </a:extLst>
          </p:cNvPr>
          <p:cNvSpPr>
            <a:spLocks noGrp="1"/>
          </p:cNvSpPr>
          <p:nvPr>
            <p:ph type="sldNum" sz="quarter" idx="12"/>
          </p:nvPr>
        </p:nvSpPr>
        <p:spPr/>
        <p:txBody>
          <a:bodyPr/>
          <a:lstStyle/>
          <a:p>
            <a:fld id="{CC057153-B650-4DEB-B370-79DDCFDCE934}" type="slidenum">
              <a:rPr lang="en-US" dirty="0"/>
              <a:t>15</a:t>
            </a:fld>
            <a:endParaRPr lang="en-US"/>
          </a:p>
        </p:txBody>
      </p:sp>
      <p:pic>
        <p:nvPicPr>
          <p:cNvPr id="7" name="Picture 6" descr="A computer screen shot of a program code&#10;&#10;AI-generated content may be incorrect.">
            <a:extLst>
              <a:ext uri="{FF2B5EF4-FFF2-40B4-BE49-F238E27FC236}">
                <a16:creationId xmlns:a16="http://schemas.microsoft.com/office/drawing/2014/main" id="{C43DA1EE-1AEF-493F-8714-686259AD1CB3}"/>
              </a:ext>
            </a:extLst>
          </p:cNvPr>
          <p:cNvPicPr>
            <a:picLocks noChangeAspect="1"/>
          </p:cNvPicPr>
          <p:nvPr/>
        </p:nvPicPr>
        <p:blipFill>
          <a:blip r:embed="rId2"/>
          <a:stretch>
            <a:fillRect/>
          </a:stretch>
        </p:blipFill>
        <p:spPr>
          <a:xfrm>
            <a:off x="5334000" y="683559"/>
            <a:ext cx="6858000" cy="6858000"/>
          </a:xfrm>
          <a:prstGeom prst="rect">
            <a:avLst/>
          </a:prstGeom>
        </p:spPr>
      </p:pic>
    </p:spTree>
    <p:extLst>
      <p:ext uri="{BB962C8B-B14F-4D97-AF65-F5344CB8AC3E}">
        <p14:creationId xmlns:p14="http://schemas.microsoft.com/office/powerpoint/2010/main" val="4213425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Screenshot of VS Code Copilot Chat view, showing the Attach context button and context Quick Pick.">
            <a:extLst>
              <a:ext uri="{FF2B5EF4-FFF2-40B4-BE49-F238E27FC236}">
                <a16:creationId xmlns:a16="http://schemas.microsoft.com/office/drawing/2014/main" id="{A608F392-72F6-40EC-A131-39589EF5F813}"/>
              </a:ext>
            </a:extLst>
          </p:cNvPr>
          <p:cNvPicPr>
            <a:picLocks noGrp="1" noChangeAspect="1"/>
          </p:cNvPicPr>
          <p:nvPr>
            <p:ph idx="1"/>
          </p:nvPr>
        </p:nvPicPr>
        <p:blipFill>
          <a:blip r:embed="rId2"/>
          <a:stretch>
            <a:fillRect/>
          </a:stretch>
        </p:blipFill>
        <p:spPr>
          <a:xfrm>
            <a:off x="4988905" y="1434252"/>
            <a:ext cx="7204136" cy="4592637"/>
          </a:xfrm>
          <a:prstGeom prst="rect">
            <a:avLst/>
          </a:prstGeom>
        </p:spPr>
      </p:pic>
      <p:sp>
        <p:nvSpPr>
          <p:cNvPr id="4" name="Date Placeholder 3">
            <a:extLst>
              <a:ext uri="{FF2B5EF4-FFF2-40B4-BE49-F238E27FC236}">
                <a16:creationId xmlns:a16="http://schemas.microsoft.com/office/drawing/2014/main" id="{CBDE7935-372F-FA67-34AD-D146BA32F869}"/>
              </a:ext>
            </a:extLst>
          </p:cNvPr>
          <p:cNvSpPr>
            <a:spLocks noGrp="1"/>
          </p:cNvSpPr>
          <p:nvPr>
            <p:ph type="dt" sz="half" idx="10"/>
          </p:nvPr>
        </p:nvSpPr>
        <p:spPr/>
        <p:txBody>
          <a:bodyPr/>
          <a:lstStyle/>
          <a:p>
            <a:fld id="{FA59CA2D-00A3-4175-BB10-C0E83CE24FFA}" type="datetime1">
              <a:t>10/28/2025</a:t>
            </a:fld>
            <a:endParaRPr lang="en-US"/>
          </a:p>
        </p:txBody>
      </p:sp>
      <p:sp>
        <p:nvSpPr>
          <p:cNvPr id="5" name="Footer Placeholder 4">
            <a:extLst>
              <a:ext uri="{FF2B5EF4-FFF2-40B4-BE49-F238E27FC236}">
                <a16:creationId xmlns:a16="http://schemas.microsoft.com/office/drawing/2014/main" id="{3617F3BD-CC94-0762-3245-EE4EF736E370}"/>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6693BA56-1041-74FB-A189-DB094A8D84C1}"/>
              </a:ext>
            </a:extLst>
          </p:cNvPr>
          <p:cNvSpPr>
            <a:spLocks noGrp="1"/>
          </p:cNvSpPr>
          <p:nvPr>
            <p:ph type="sldNum" sz="quarter" idx="12"/>
          </p:nvPr>
        </p:nvSpPr>
        <p:spPr/>
        <p:txBody>
          <a:bodyPr/>
          <a:lstStyle/>
          <a:p>
            <a:fld id="{CC057153-B650-4DEB-B370-79DDCFDCE934}" type="slidenum">
              <a:rPr lang="en-US" dirty="0"/>
              <a:t>16</a:t>
            </a:fld>
            <a:endParaRPr lang="en-US"/>
          </a:p>
        </p:txBody>
      </p:sp>
      <p:sp>
        <p:nvSpPr>
          <p:cNvPr id="8" name="TextBox 7">
            <a:extLst>
              <a:ext uri="{FF2B5EF4-FFF2-40B4-BE49-F238E27FC236}">
                <a16:creationId xmlns:a16="http://schemas.microsoft.com/office/drawing/2014/main" id="{2D264950-DB93-FD8E-7A1D-011AF7922C5C}"/>
              </a:ext>
            </a:extLst>
          </p:cNvPr>
          <p:cNvSpPr txBox="1"/>
          <p:nvPr/>
        </p:nvSpPr>
        <p:spPr>
          <a:xfrm>
            <a:off x="428812" y="1695604"/>
            <a:ext cx="3836250"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dirty="0"/>
          </a:p>
          <a:p>
            <a:r>
              <a:rPr lang="en-US" sz="2400" b="1" dirty="0"/>
              <a:t>Add Context</a:t>
            </a:r>
            <a:endParaRPr lang="en-US"/>
          </a:p>
          <a:p>
            <a:r>
              <a:rPr lang="en-US" sz="2000"/>
              <a:t>Use the add context </a:t>
            </a:r>
            <a:r>
              <a:rPr lang="en-US" sz="2000" dirty="0"/>
              <a:t>button to provide copilot with the context of the additional files/ directories. </a:t>
            </a:r>
            <a:endParaRPr lang="en-US"/>
          </a:p>
        </p:txBody>
      </p:sp>
      <p:sp>
        <p:nvSpPr>
          <p:cNvPr id="9" name="Title 8">
            <a:extLst>
              <a:ext uri="{FF2B5EF4-FFF2-40B4-BE49-F238E27FC236}">
                <a16:creationId xmlns:a16="http://schemas.microsoft.com/office/drawing/2014/main" id="{EF3EF98D-90DC-BD6E-BCA4-DE956271AEE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7267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8341-A589-4880-4850-DABBC46943A9}"/>
              </a:ext>
            </a:extLst>
          </p:cNvPr>
          <p:cNvSpPr>
            <a:spLocks noGrp="1"/>
          </p:cNvSpPr>
          <p:nvPr>
            <p:ph type="title"/>
          </p:nvPr>
        </p:nvSpPr>
        <p:spPr/>
        <p:txBody>
          <a:bodyPr/>
          <a:lstStyle/>
          <a:p>
            <a:r>
              <a:rPr lang="en-US"/>
              <a:t>Setup open-source repo</a:t>
            </a:r>
          </a:p>
        </p:txBody>
      </p:sp>
      <p:sp>
        <p:nvSpPr>
          <p:cNvPr id="3" name="Content Placeholder 2">
            <a:extLst>
              <a:ext uri="{FF2B5EF4-FFF2-40B4-BE49-F238E27FC236}">
                <a16:creationId xmlns:a16="http://schemas.microsoft.com/office/drawing/2014/main" id="{9B1DEC99-B01D-7A67-D2A4-F77CB83AA00B}"/>
              </a:ext>
            </a:extLst>
          </p:cNvPr>
          <p:cNvSpPr>
            <a:spLocks noGrp="1"/>
          </p:cNvSpPr>
          <p:nvPr>
            <p:ph idx="1"/>
          </p:nvPr>
        </p:nvSpPr>
        <p:spPr>
          <a:xfrm>
            <a:off x="759691" y="1567007"/>
            <a:ext cx="10515600" cy="4351338"/>
          </a:xfrm>
        </p:spPr>
        <p:txBody>
          <a:bodyPr vert="horz" lIns="91440" tIns="45720" rIns="91440" bIns="45720" rtlCol="0" anchor="t">
            <a:noAutofit/>
          </a:bodyPr>
          <a:lstStyle/>
          <a:p>
            <a:pPr>
              <a:lnSpc>
                <a:spcPct val="120000"/>
              </a:lnSpc>
            </a:pPr>
            <a:r>
              <a:rPr lang="en-US" sz="1600" dirty="0"/>
              <a:t>Link to the open-source repo (can be found in the assignment description on </a:t>
            </a:r>
            <a:r>
              <a:rPr lang="en-US" sz="1600"/>
              <a:t>canvas)</a:t>
            </a:r>
            <a:r>
              <a:rPr lang="en-US" sz="1600" dirty="0">
                <a:latin typeface="Aptos"/>
                <a:cs typeface="Segoe UI"/>
              </a:rPr>
              <a:t> </a:t>
            </a:r>
            <a:r>
              <a:rPr lang="en-US" sz="1600" dirty="0">
                <a:latin typeface="Aptos"/>
                <a:cs typeface="Segoe UI"/>
                <a:hlinkClick r:id="rId2"/>
              </a:rPr>
              <a:t>https://github.com/JeevanRMunn/jsoncrack.com</a:t>
            </a:r>
            <a:endParaRPr lang="en-US" sz="1600">
              <a:latin typeface="Aptos"/>
              <a:hlinkClick r:id="" action="ppaction://noaction"/>
            </a:endParaRPr>
          </a:p>
          <a:p>
            <a:pPr>
              <a:lnSpc>
                <a:spcPct val="120000"/>
              </a:lnSpc>
            </a:pPr>
            <a:r>
              <a:rPr lang="en-US" sz="1600" dirty="0">
                <a:latin typeface="Neue Haas Grotesk Text Pro"/>
                <a:cs typeface="Segoe UI"/>
              </a:rPr>
              <a:t>Setup</a:t>
            </a:r>
          </a:p>
          <a:p>
            <a:pPr lvl="1">
              <a:lnSpc>
                <a:spcPct val="100000"/>
              </a:lnSpc>
              <a:buFont typeface="Courier New,monospace" panose="020B0604020202020204" pitchFamily="34" charset="0"/>
              <a:buChar char="o"/>
            </a:pPr>
            <a:r>
              <a:rPr lang="en-US" sz="1600" dirty="0">
                <a:latin typeface="Aptos"/>
                <a:cs typeface="Segoe UI"/>
              </a:rPr>
              <a:t>Git clone &lt;your repo link&gt; </a:t>
            </a:r>
          </a:p>
          <a:p>
            <a:pPr lvl="1">
              <a:lnSpc>
                <a:spcPct val="100000"/>
              </a:lnSpc>
              <a:buFont typeface="Courier New,monospace" panose="020B0604020202020204" pitchFamily="34" charset="0"/>
              <a:buChar char="o"/>
            </a:pPr>
            <a:r>
              <a:rPr lang="en-US" sz="1600" err="1">
                <a:latin typeface="Aptos"/>
                <a:cs typeface="Segoe UI"/>
              </a:rPr>
              <a:t>npm</a:t>
            </a:r>
            <a:r>
              <a:rPr lang="en-US" sz="1600">
                <a:latin typeface="Aptos"/>
                <a:cs typeface="Segoe UI"/>
              </a:rPr>
              <a:t> install -g </a:t>
            </a:r>
            <a:r>
              <a:rPr lang="en-US" sz="1600" dirty="0">
                <a:latin typeface="Aptos"/>
                <a:cs typeface="Segoe UI"/>
                <a:hlinkClick r:id="rId3">
                  <a:extLst>
                    <a:ext uri="{A12FA001-AC4F-418D-AE19-62706E023703}">
                      <ahyp:hlinkClr xmlns:ahyp="http://schemas.microsoft.com/office/drawing/2018/hyperlinkcolor" val="tx"/>
                    </a:ext>
                  </a:extLst>
                </a:hlinkClick>
              </a:rPr>
              <a:t>pnpm@latest-10</a:t>
            </a:r>
            <a:endParaRPr lang="en-US" sz="1600" dirty="0">
              <a:latin typeface="Aptos"/>
              <a:cs typeface="Segoe UI"/>
            </a:endParaRPr>
          </a:p>
          <a:p>
            <a:pPr lvl="1">
              <a:lnSpc>
                <a:spcPct val="100000"/>
              </a:lnSpc>
              <a:buFont typeface="Courier New,monospace" panose="020B0604020202020204" pitchFamily="34" charset="0"/>
              <a:buChar char="o"/>
            </a:pPr>
            <a:r>
              <a:rPr lang="en-US" sz="1600" err="1">
                <a:latin typeface="Aptos"/>
                <a:cs typeface="Segoe UI"/>
              </a:rPr>
              <a:t>Pnpm</a:t>
            </a:r>
            <a:r>
              <a:rPr lang="en-US" sz="1600">
                <a:latin typeface="Aptos"/>
                <a:cs typeface="Segoe UI"/>
              </a:rPr>
              <a:t> install</a:t>
            </a:r>
            <a:endParaRPr lang="en-US" sz="1600" dirty="0">
              <a:latin typeface="Aptos"/>
              <a:cs typeface="Segoe UI"/>
            </a:endParaRPr>
          </a:p>
          <a:p>
            <a:pPr lvl="1">
              <a:lnSpc>
                <a:spcPct val="100000"/>
              </a:lnSpc>
              <a:buFont typeface="Courier New,monospace" panose="020B0604020202020204" pitchFamily="34" charset="0"/>
              <a:buChar char="o"/>
            </a:pPr>
            <a:r>
              <a:rPr lang="en-US" sz="1600" err="1">
                <a:latin typeface="Aptos"/>
                <a:cs typeface="Segoe UI"/>
              </a:rPr>
              <a:t>Pnpm</a:t>
            </a:r>
            <a:r>
              <a:rPr lang="en-US" sz="1600" dirty="0">
                <a:latin typeface="Aptos"/>
                <a:cs typeface="Segoe UI"/>
              </a:rPr>
              <a:t> dev</a:t>
            </a:r>
            <a:endParaRPr lang="en-US" sz="1600">
              <a:latin typeface="Aptos"/>
            </a:endParaRPr>
          </a:p>
          <a:p>
            <a:pPr>
              <a:lnSpc>
                <a:spcPct val="120000"/>
              </a:lnSpc>
              <a:buFont typeface="Courier New,monospace" panose="020B0604020202020204" pitchFamily="34" charset="0"/>
              <a:buChar char="o"/>
            </a:pPr>
            <a:r>
              <a:rPr lang="en-US" sz="1600" dirty="0">
                <a:latin typeface="Neue Haas Grotesk Text Pro"/>
                <a:cs typeface="Segoe UI"/>
              </a:rPr>
              <a:t>Editing</a:t>
            </a:r>
          </a:p>
          <a:p>
            <a:pPr lvl="1">
              <a:lnSpc>
                <a:spcPct val="120000"/>
              </a:lnSpc>
              <a:buFont typeface="Courier New,monospace" panose="020B0604020202020204" pitchFamily="34" charset="0"/>
              <a:buChar char="o"/>
            </a:pPr>
            <a:r>
              <a:rPr lang="en-US" sz="1600" dirty="0">
                <a:latin typeface="Neue Haas Grotesk Text Pro"/>
                <a:cs typeface="Segoe UI"/>
              </a:rPr>
              <a:t>Git add </a:t>
            </a:r>
          </a:p>
          <a:p>
            <a:pPr lvl="1">
              <a:lnSpc>
                <a:spcPct val="120000"/>
              </a:lnSpc>
              <a:buFont typeface="Courier New,monospace" panose="020B0604020202020204" pitchFamily="34" charset="0"/>
              <a:buChar char="o"/>
            </a:pPr>
            <a:r>
              <a:rPr lang="en-US" sz="1600" dirty="0">
                <a:latin typeface="Neue Haas Grotesk Text Pro"/>
                <a:cs typeface="Segoe UI"/>
              </a:rPr>
              <a:t>Git commit –m &lt;message&gt;</a:t>
            </a:r>
          </a:p>
          <a:p>
            <a:pPr lvl="1">
              <a:lnSpc>
                <a:spcPct val="120000"/>
              </a:lnSpc>
              <a:buFont typeface="Courier New,monospace" panose="020B0604020202020204" pitchFamily="34" charset="0"/>
              <a:buChar char="o"/>
            </a:pPr>
            <a:r>
              <a:rPr lang="en-US" sz="1600" dirty="0">
                <a:latin typeface="Neue Haas Grotesk Text Pro"/>
                <a:cs typeface="Segoe UI"/>
              </a:rPr>
              <a:t>Git push origin main</a:t>
            </a:r>
          </a:p>
          <a:p>
            <a:pPr lvl="1">
              <a:lnSpc>
                <a:spcPct val="120000"/>
              </a:lnSpc>
            </a:pPr>
            <a:r>
              <a:rPr lang="en-US" sz="1600" dirty="0">
                <a:solidFill>
                  <a:srgbClr val="FF0000"/>
                </a:solidFill>
                <a:latin typeface="Neue Haas Grotesk Text Pro"/>
                <a:cs typeface="Segoe UI"/>
              </a:rPr>
              <a:t>Create pull request to original repository </a:t>
            </a:r>
            <a:r>
              <a:rPr lang="en-US" sz="1600" dirty="0">
                <a:solidFill>
                  <a:srgbClr val="FF0000"/>
                </a:solidFill>
                <a:latin typeface="Neue Haas Grotesk Text Pro"/>
                <a:cs typeface="Segoe UI"/>
                <a:hlinkClick r:id="rId4">
                  <a:extLst>
                    <a:ext uri="{A12FA001-AC4F-418D-AE19-62706E023703}">
                      <ahyp:hlinkClr xmlns:ahyp="http://schemas.microsoft.com/office/drawing/2018/hyperlinkcolor" val="tx"/>
                    </a:ext>
                  </a:extLst>
                </a:hlinkClick>
              </a:rPr>
              <a:t>https://github.com/ramfam101/jsoncrack.com.git</a:t>
            </a:r>
            <a:r>
              <a:rPr lang="en-US" sz="1600" dirty="0">
                <a:solidFill>
                  <a:srgbClr val="FF0000"/>
                </a:solidFill>
                <a:latin typeface="Neue Haas Grotesk Text Pro"/>
                <a:cs typeface="Segoe UI"/>
              </a:rPr>
              <a:t> main branch</a:t>
            </a:r>
            <a:endParaRPr lang="en-US" sz="1600" dirty="0"/>
          </a:p>
          <a:p>
            <a:pPr>
              <a:lnSpc>
                <a:spcPct val="120000"/>
              </a:lnSpc>
            </a:pPr>
            <a:r>
              <a:rPr lang="en-US" sz="1600" dirty="0">
                <a:latin typeface="Segoe UI"/>
                <a:cs typeface="Segoe UI"/>
              </a:rPr>
              <a:t>Use VS Code</a:t>
            </a:r>
            <a:endParaRPr lang="en-US" sz="1600" dirty="0"/>
          </a:p>
          <a:p>
            <a:pPr>
              <a:lnSpc>
                <a:spcPct val="120000"/>
              </a:lnSpc>
            </a:pPr>
            <a:r>
              <a:rPr lang="en-US" sz="1600" dirty="0">
                <a:latin typeface="Segoe UI"/>
                <a:cs typeface="Segoe UI"/>
              </a:rPr>
              <a:t>Use Copilot</a:t>
            </a:r>
          </a:p>
          <a:p>
            <a:endParaRPr lang="en-US">
              <a:latin typeface="Segoe UI"/>
              <a:cs typeface="Segoe UI"/>
            </a:endParaRPr>
          </a:p>
          <a:p>
            <a:endParaRPr lang="en-US"/>
          </a:p>
        </p:txBody>
      </p:sp>
      <p:sp>
        <p:nvSpPr>
          <p:cNvPr id="4" name="Date Placeholder 3">
            <a:extLst>
              <a:ext uri="{FF2B5EF4-FFF2-40B4-BE49-F238E27FC236}">
                <a16:creationId xmlns:a16="http://schemas.microsoft.com/office/drawing/2014/main" id="{6E40E856-268A-D94E-633F-1BDB89DAE844}"/>
              </a:ext>
            </a:extLst>
          </p:cNvPr>
          <p:cNvSpPr>
            <a:spLocks noGrp="1"/>
          </p:cNvSpPr>
          <p:nvPr>
            <p:ph type="dt" sz="half" idx="10"/>
          </p:nvPr>
        </p:nvSpPr>
        <p:spPr/>
        <p:txBody>
          <a:bodyPr/>
          <a:lstStyle/>
          <a:p>
            <a:fld id="{5E2EE735-98DD-4828-8EDA-0299AD2937C5}" type="datetime1">
              <a:rPr lang="en-US"/>
              <a:t>10/28/2025</a:t>
            </a:fld>
            <a:endParaRPr lang="en-US"/>
          </a:p>
        </p:txBody>
      </p:sp>
      <p:sp>
        <p:nvSpPr>
          <p:cNvPr id="5" name="Footer Placeholder 4">
            <a:extLst>
              <a:ext uri="{FF2B5EF4-FFF2-40B4-BE49-F238E27FC236}">
                <a16:creationId xmlns:a16="http://schemas.microsoft.com/office/drawing/2014/main" id="{DA4C7AEE-12D2-B587-099D-F380A47C9FA9}"/>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391735C-5688-5544-281E-BA47905DBFDB}"/>
              </a:ext>
            </a:extLst>
          </p:cNvPr>
          <p:cNvSpPr>
            <a:spLocks noGrp="1"/>
          </p:cNvSpPr>
          <p:nvPr>
            <p:ph type="sldNum" sz="quarter" idx="12"/>
          </p:nvPr>
        </p:nvSpPr>
        <p:spPr/>
        <p:txBody>
          <a:bodyPr/>
          <a:lstStyle/>
          <a:p>
            <a:fld id="{CC057153-B650-4DEB-B370-79DDCFDCE934}" type="slidenum">
              <a:rPr lang="en-US" dirty="0"/>
              <a:t>17</a:t>
            </a:fld>
            <a:endParaRPr lang="en-US"/>
          </a:p>
        </p:txBody>
      </p:sp>
    </p:spTree>
    <p:extLst>
      <p:ext uri="{BB962C8B-B14F-4D97-AF65-F5344CB8AC3E}">
        <p14:creationId xmlns:p14="http://schemas.microsoft.com/office/powerpoint/2010/main" val="3115418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498732-13D6-8B0C-56E3-9A74A8BE4653}"/>
            </a:ext>
          </a:extLst>
        </p:cNvPr>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EBDE94C3-1338-AF3D-AEA5-0BF841D50F71}"/>
              </a:ext>
            </a:extLst>
          </p:cNvPr>
          <p:cNvPicPr>
            <a:picLocks noChangeAspect="1"/>
          </p:cNvPicPr>
          <p:nvPr/>
        </p:nvPicPr>
        <p:blipFill>
          <a:blip r:embed="rId3"/>
          <a:srcRect r="4368" b="-2"/>
          <a:stretch>
            <a:fillRect/>
          </a:stretch>
        </p:blipFill>
        <p:spPr>
          <a:xfrm>
            <a:off x="313727" y="3426162"/>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5" name="Picture 4" descr="A screenshot of a computer&#10;&#10;AI-generated content may be incorrect.">
            <a:extLst>
              <a:ext uri="{FF2B5EF4-FFF2-40B4-BE49-F238E27FC236}">
                <a16:creationId xmlns:a16="http://schemas.microsoft.com/office/drawing/2014/main" id="{813B8FE0-87FF-BBC0-0B37-45077CA52C64}"/>
              </a:ext>
            </a:extLst>
          </p:cNvPr>
          <p:cNvPicPr>
            <a:picLocks noChangeAspect="1"/>
          </p:cNvPicPr>
          <p:nvPr/>
        </p:nvPicPr>
        <p:blipFill>
          <a:blip r:embed="rId4"/>
          <a:srcRect r="4497" b="-1"/>
          <a:stretch>
            <a:fillRect/>
          </a:stretch>
        </p:blipFill>
        <p:spPr>
          <a:xfrm>
            <a:off x="3322674" y="504826"/>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4" name="Picture 3" descr="A screenshot of a computer&#10;&#10;AI-generated content may be incorrect.">
            <a:extLst>
              <a:ext uri="{FF2B5EF4-FFF2-40B4-BE49-F238E27FC236}">
                <a16:creationId xmlns:a16="http://schemas.microsoft.com/office/drawing/2014/main" id="{E2ECA243-1D65-5CEF-DC1B-CB2998AABF9D}"/>
              </a:ext>
            </a:extLst>
          </p:cNvPr>
          <p:cNvPicPr>
            <a:picLocks noChangeAspect="1"/>
          </p:cNvPicPr>
          <p:nvPr/>
        </p:nvPicPr>
        <p:blipFill>
          <a:blip r:embed="rId5"/>
          <a:srcRect r="9709" b="-3"/>
          <a:stretch>
            <a:fillRect/>
          </a:stretch>
        </p:blipFill>
        <p:spPr>
          <a:xfrm>
            <a:off x="313728" y="504823"/>
            <a:ext cx="2769973" cy="2769974"/>
          </a:xfrm>
          <a:custGeom>
            <a:avLst/>
            <a:gdLst/>
            <a:ahLst/>
            <a:cxnLst/>
            <a:rect l="l" t="t" r="r" b="b"/>
            <a:pathLst>
              <a:path w="3118718" h="3118719">
                <a:moveTo>
                  <a:pt x="127306" y="0"/>
                </a:moveTo>
                <a:lnTo>
                  <a:pt x="2991412" y="0"/>
                </a:lnTo>
                <a:cubicBezTo>
                  <a:pt x="3061721" y="0"/>
                  <a:pt x="3118718" y="56997"/>
                  <a:pt x="3118718" y="127306"/>
                </a:cubicBezTo>
                <a:lnTo>
                  <a:pt x="3118718" y="2991413"/>
                </a:lnTo>
                <a:cubicBezTo>
                  <a:pt x="3118718" y="3061722"/>
                  <a:pt x="3061721" y="3118719"/>
                  <a:pt x="2991412" y="3118719"/>
                </a:cubicBezTo>
                <a:lnTo>
                  <a:pt x="127306" y="3118719"/>
                </a:lnTo>
                <a:cubicBezTo>
                  <a:pt x="56997" y="3118719"/>
                  <a:pt x="0" y="3061722"/>
                  <a:pt x="0" y="2991413"/>
                </a:cubicBezTo>
                <a:lnTo>
                  <a:pt x="0" y="127306"/>
                </a:lnTo>
                <a:cubicBezTo>
                  <a:pt x="0" y="56997"/>
                  <a:pt x="56997" y="0"/>
                  <a:pt x="127306" y="0"/>
                </a:cubicBezTo>
                <a:close/>
              </a:path>
            </a:pathLst>
          </a:custGeom>
        </p:spPr>
      </p:pic>
      <p:sp>
        <p:nvSpPr>
          <p:cNvPr id="2" name="Title 1">
            <a:extLst>
              <a:ext uri="{FF2B5EF4-FFF2-40B4-BE49-F238E27FC236}">
                <a16:creationId xmlns:a16="http://schemas.microsoft.com/office/drawing/2014/main" id="{2387FCA2-B696-7868-A1C6-9F152ECEE148}"/>
              </a:ext>
            </a:extLst>
          </p:cNvPr>
          <p:cNvSpPr>
            <a:spLocks noGrp="1"/>
          </p:cNvSpPr>
          <p:nvPr>
            <p:ph type="title"/>
          </p:nvPr>
        </p:nvSpPr>
        <p:spPr>
          <a:xfrm>
            <a:off x="6532728" y="486184"/>
            <a:ext cx="5015804" cy="1325563"/>
          </a:xfrm>
        </p:spPr>
        <p:txBody>
          <a:bodyPr vert="horz" lIns="91440" tIns="45720" rIns="91440" bIns="45720" rtlCol="0">
            <a:normAutofit/>
          </a:bodyPr>
          <a:lstStyle/>
          <a:p>
            <a:r>
              <a:rPr lang="en-US" kern="1200">
                <a:latin typeface="+mj-lt"/>
                <a:ea typeface="+mj-ea"/>
                <a:cs typeface="+mj-cs"/>
              </a:rPr>
              <a:t>Task</a:t>
            </a:r>
            <a:r>
              <a:rPr lang="en-US"/>
              <a:t> is...</a:t>
            </a:r>
            <a:endParaRPr lang="en-US">
              <a:ea typeface="+mj-ea"/>
              <a:cs typeface="+mj-cs"/>
            </a:endParaRPr>
          </a:p>
        </p:txBody>
      </p:sp>
      <p:sp>
        <p:nvSpPr>
          <p:cNvPr id="3" name="Content Placeholder 2">
            <a:extLst>
              <a:ext uri="{FF2B5EF4-FFF2-40B4-BE49-F238E27FC236}">
                <a16:creationId xmlns:a16="http://schemas.microsoft.com/office/drawing/2014/main" id="{984437FD-4679-8B6D-D07B-0279E45D809B}"/>
              </a:ext>
            </a:extLst>
          </p:cNvPr>
          <p:cNvSpPr>
            <a:spLocks noGrp="1"/>
          </p:cNvSpPr>
          <p:nvPr>
            <p:ph idx="1"/>
          </p:nvPr>
        </p:nvSpPr>
        <p:spPr>
          <a:xfrm>
            <a:off x="6532728" y="1712792"/>
            <a:ext cx="5015804" cy="4856163"/>
          </a:xfrm>
        </p:spPr>
        <p:txBody>
          <a:bodyPr vert="horz" lIns="91440" tIns="45720" rIns="91440" bIns="45720" rtlCol="0" anchor="t">
            <a:normAutofit/>
          </a:bodyPr>
          <a:lstStyle/>
          <a:p>
            <a:r>
              <a:rPr lang="en-US" sz="1800"/>
              <a:t>Allow users to edit node values directly from the visualization panel. </a:t>
            </a:r>
          </a:p>
          <a:p>
            <a:r>
              <a:rPr lang="en-US" sz="1800"/>
              <a:t>Add an edit button to nodes in the visualization </a:t>
            </a:r>
          </a:p>
          <a:p>
            <a:r>
              <a:rPr lang="en-US" sz="1800"/>
              <a:t>Include save and cancel functionality</a:t>
            </a:r>
          </a:p>
          <a:p>
            <a:r>
              <a:rPr lang="en-US" sz="1800"/>
              <a:t>Edits should be reflected in </a:t>
            </a:r>
            <a:endParaRPr lang="en-US"/>
          </a:p>
          <a:p>
            <a:pPr lvl="1">
              <a:buFont typeface="Courier New" panose="020B0604020202020204" pitchFamily="34" charset="0"/>
              <a:buChar char="o"/>
            </a:pPr>
            <a:r>
              <a:rPr lang="en-US" sz="1600"/>
              <a:t>Visualization</a:t>
            </a:r>
          </a:p>
          <a:p>
            <a:pPr lvl="1">
              <a:buFont typeface="Courier New" panose="020B0604020202020204" pitchFamily="34" charset="0"/>
              <a:buChar char="o"/>
            </a:pPr>
            <a:r>
              <a:rPr lang="en-US" sz="1600"/>
              <a:t>Left hand side editor</a:t>
            </a:r>
          </a:p>
        </p:txBody>
      </p:sp>
      <p:pic>
        <p:nvPicPr>
          <p:cNvPr id="7" name="Picture 6" descr="A screenshot of a computer&#10;&#10;AI-generated content may be incorrect.">
            <a:extLst>
              <a:ext uri="{FF2B5EF4-FFF2-40B4-BE49-F238E27FC236}">
                <a16:creationId xmlns:a16="http://schemas.microsoft.com/office/drawing/2014/main" id="{8609B627-5EE8-4ED4-A498-C4B590D47FF8}"/>
              </a:ext>
            </a:extLst>
          </p:cNvPr>
          <p:cNvPicPr>
            <a:picLocks noChangeAspect="1"/>
          </p:cNvPicPr>
          <p:nvPr/>
        </p:nvPicPr>
        <p:blipFill>
          <a:blip r:embed="rId4"/>
          <a:srcRect r="4497" b="-1"/>
          <a:stretch>
            <a:fillRect/>
          </a:stretch>
        </p:blipFill>
        <p:spPr>
          <a:xfrm>
            <a:off x="3322674" y="3429000"/>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8" name="Picture 7" descr="A screenshot of a computer&#10;&#10;AI-generated content may be incorrect.">
            <a:extLst>
              <a:ext uri="{FF2B5EF4-FFF2-40B4-BE49-F238E27FC236}">
                <a16:creationId xmlns:a16="http://schemas.microsoft.com/office/drawing/2014/main" id="{A6BE08B5-C500-4189-2A37-0282E393A309}"/>
              </a:ext>
            </a:extLst>
          </p:cNvPr>
          <p:cNvPicPr>
            <a:picLocks noChangeAspect="1"/>
          </p:cNvPicPr>
          <p:nvPr/>
        </p:nvPicPr>
        <p:blipFill>
          <a:blip r:embed="rId6"/>
          <a:stretch>
            <a:fillRect/>
          </a:stretch>
        </p:blipFill>
        <p:spPr>
          <a:xfrm>
            <a:off x="3302039" y="3431410"/>
            <a:ext cx="2790705" cy="2686292"/>
          </a:xfrm>
          <a:prstGeom prst="rect">
            <a:avLst/>
          </a:prstGeom>
          <a:ln>
            <a:noFill/>
          </a:ln>
          <a:effectLst>
            <a:softEdge rad="112500"/>
          </a:effectLst>
        </p:spPr>
      </p:pic>
      <p:pic>
        <p:nvPicPr>
          <p:cNvPr id="9" name="Picture 8" descr="A screenshot of a computer program&#10;&#10;AI-generated content may be incorrect.">
            <a:extLst>
              <a:ext uri="{FF2B5EF4-FFF2-40B4-BE49-F238E27FC236}">
                <a16:creationId xmlns:a16="http://schemas.microsoft.com/office/drawing/2014/main" id="{BDD68CB2-2F1D-F0B3-2A4E-23B08AA92198}"/>
              </a:ext>
            </a:extLst>
          </p:cNvPr>
          <p:cNvPicPr>
            <a:picLocks noChangeAspect="1"/>
          </p:cNvPicPr>
          <p:nvPr/>
        </p:nvPicPr>
        <p:blipFill>
          <a:blip r:embed="rId7"/>
          <a:stretch>
            <a:fillRect/>
          </a:stretch>
        </p:blipFill>
        <p:spPr>
          <a:xfrm>
            <a:off x="3321813" y="3421524"/>
            <a:ext cx="2770449" cy="2696419"/>
          </a:xfrm>
          <a:prstGeom prst="rect">
            <a:avLst/>
          </a:prstGeom>
        </p:spPr>
      </p:pic>
    </p:spTree>
    <p:extLst>
      <p:ext uri="{BB962C8B-B14F-4D97-AF65-F5344CB8AC3E}">
        <p14:creationId xmlns:p14="http://schemas.microsoft.com/office/powerpoint/2010/main" val="2839599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6C13-FBD3-70CA-777B-11802E197A20}"/>
              </a:ext>
            </a:extLst>
          </p:cNvPr>
          <p:cNvSpPr>
            <a:spLocks noGrp="1"/>
          </p:cNvSpPr>
          <p:nvPr>
            <p:ph type="title"/>
          </p:nvPr>
        </p:nvSpPr>
        <p:spPr/>
        <p:txBody>
          <a:bodyPr/>
          <a:lstStyle/>
          <a:p>
            <a:r>
              <a:rPr lang="en-US"/>
              <a:t>You can begin now.....</a:t>
            </a:r>
          </a:p>
        </p:txBody>
      </p:sp>
      <p:sp>
        <p:nvSpPr>
          <p:cNvPr id="3" name="Content Placeholder 2">
            <a:extLst>
              <a:ext uri="{FF2B5EF4-FFF2-40B4-BE49-F238E27FC236}">
                <a16:creationId xmlns:a16="http://schemas.microsoft.com/office/drawing/2014/main" id="{C80B60E5-66A7-8514-0D50-17E43F99318B}"/>
              </a:ext>
            </a:extLst>
          </p:cNvPr>
          <p:cNvSpPr>
            <a:spLocks noGrp="1"/>
          </p:cNvSpPr>
          <p:nvPr>
            <p:ph idx="1"/>
          </p:nvPr>
        </p:nvSpPr>
        <p:spPr/>
        <p:txBody>
          <a:bodyPr vert="horz" lIns="91440" tIns="45720" rIns="91440" bIns="45720" rtlCol="0" anchor="t">
            <a:normAutofit/>
          </a:bodyPr>
          <a:lstStyle/>
          <a:p>
            <a:r>
              <a:rPr lang="en-US"/>
              <a:t>Make sure to start a Zoom room share your screen and record the session through record on cloud option (at the end you need to share the zoom recording link)</a:t>
            </a:r>
          </a:p>
          <a:p>
            <a:r>
              <a:rPr lang="en-US"/>
              <a:t>Will let you know when the time is up (60 minutes)</a:t>
            </a:r>
          </a:p>
        </p:txBody>
      </p:sp>
      <p:sp>
        <p:nvSpPr>
          <p:cNvPr id="4" name="Date Placeholder 3">
            <a:extLst>
              <a:ext uri="{FF2B5EF4-FFF2-40B4-BE49-F238E27FC236}">
                <a16:creationId xmlns:a16="http://schemas.microsoft.com/office/drawing/2014/main" id="{022F805A-F39C-6037-767D-1996609B971E}"/>
              </a:ext>
            </a:extLst>
          </p:cNvPr>
          <p:cNvSpPr>
            <a:spLocks noGrp="1"/>
          </p:cNvSpPr>
          <p:nvPr>
            <p:ph type="dt" sz="half" idx="10"/>
          </p:nvPr>
        </p:nvSpPr>
        <p:spPr/>
        <p:txBody>
          <a:bodyPr/>
          <a:lstStyle/>
          <a:p>
            <a:fld id="{D2B3CE96-45DA-41B7-8CC2-F36C2A8CDEA0}" type="datetime1">
              <a:rPr lang="en-US"/>
              <a:t>10/28/2025</a:t>
            </a:fld>
            <a:endParaRPr lang="en-US"/>
          </a:p>
        </p:txBody>
      </p:sp>
      <p:sp>
        <p:nvSpPr>
          <p:cNvPr id="5" name="Footer Placeholder 4">
            <a:extLst>
              <a:ext uri="{FF2B5EF4-FFF2-40B4-BE49-F238E27FC236}">
                <a16:creationId xmlns:a16="http://schemas.microsoft.com/office/drawing/2014/main" id="{900FBE32-66E3-0FAE-DF50-A52E47BFB7D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D869E03F-82FC-526D-ACDC-A0060068622D}"/>
              </a:ext>
            </a:extLst>
          </p:cNvPr>
          <p:cNvSpPr>
            <a:spLocks noGrp="1"/>
          </p:cNvSpPr>
          <p:nvPr>
            <p:ph type="sldNum" sz="quarter" idx="12"/>
          </p:nvPr>
        </p:nvSpPr>
        <p:spPr/>
        <p:txBody>
          <a:bodyPr/>
          <a:lstStyle/>
          <a:p>
            <a:fld id="{CC057153-B650-4DEB-B370-79DDCFDCE934}" type="slidenum">
              <a:rPr lang="en-US" dirty="0"/>
              <a:t>19</a:t>
            </a:fld>
            <a:endParaRPr lang="en-US"/>
          </a:p>
        </p:txBody>
      </p:sp>
    </p:spTree>
    <p:extLst>
      <p:ext uri="{BB962C8B-B14F-4D97-AF65-F5344CB8AC3E}">
        <p14:creationId xmlns:p14="http://schemas.microsoft.com/office/powerpoint/2010/main" val="257932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9BFB5-5F15-1310-78D7-07CE98560D3C}"/>
              </a:ext>
            </a:extLst>
          </p:cNvPr>
          <p:cNvSpPr>
            <a:spLocks noGrp="1"/>
          </p:cNvSpPr>
          <p:nvPr>
            <p:ph type="title"/>
          </p:nvPr>
        </p:nvSpPr>
        <p:spPr/>
        <p:txBody>
          <a:bodyPr/>
          <a:lstStyle/>
          <a:p>
            <a:r>
              <a:rPr lang="en-US" sz="4000" b="1" dirty="0">
                <a:latin typeface="Neue Haas Grotesk Text Pro"/>
              </a:rPr>
              <a:t>Mini-project with Copilot</a:t>
            </a:r>
            <a:endParaRPr lang="en-US" dirty="0"/>
          </a:p>
        </p:txBody>
      </p:sp>
      <p:sp>
        <p:nvSpPr>
          <p:cNvPr id="3" name="Content Placeholder 2">
            <a:extLst>
              <a:ext uri="{FF2B5EF4-FFF2-40B4-BE49-F238E27FC236}">
                <a16:creationId xmlns:a16="http://schemas.microsoft.com/office/drawing/2014/main" id="{8163CDE8-32EB-9ACA-5818-A04709AC5D59}"/>
              </a:ext>
            </a:extLst>
          </p:cNvPr>
          <p:cNvSpPr>
            <a:spLocks noGrp="1"/>
          </p:cNvSpPr>
          <p:nvPr>
            <p:ph idx="1"/>
          </p:nvPr>
        </p:nvSpPr>
        <p:spPr/>
        <p:txBody>
          <a:bodyPr vert="horz" lIns="91440" tIns="45720" rIns="91440" bIns="45720" rtlCol="0" anchor="t">
            <a:normAutofit/>
          </a:bodyPr>
          <a:lstStyle/>
          <a:p>
            <a:r>
              <a:rPr lang="en-US" dirty="0"/>
              <a:t>Work on an open-source project issue with the assistance of Work on an open-source project issue with the assistance of GitHub</a:t>
            </a:r>
          </a:p>
        </p:txBody>
      </p:sp>
    </p:spTree>
    <p:extLst>
      <p:ext uri="{BB962C8B-B14F-4D97-AF65-F5344CB8AC3E}">
        <p14:creationId xmlns:p14="http://schemas.microsoft.com/office/powerpoint/2010/main" val="1117424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BDE28-FD3E-5FFB-F972-6015C044DF50}"/>
              </a:ext>
            </a:extLst>
          </p:cNvPr>
          <p:cNvSpPr>
            <a:spLocks noGrp="1"/>
          </p:cNvSpPr>
          <p:nvPr>
            <p:ph type="title"/>
          </p:nvPr>
        </p:nvSpPr>
        <p:spPr/>
        <p:txBody>
          <a:bodyPr/>
          <a:lstStyle/>
          <a:p>
            <a:r>
              <a:rPr lang="en-US" dirty="0"/>
              <a:t>Assignment requirements</a:t>
            </a:r>
          </a:p>
        </p:txBody>
      </p:sp>
      <p:sp>
        <p:nvSpPr>
          <p:cNvPr id="3" name="Content Placeholder 2">
            <a:extLst>
              <a:ext uri="{FF2B5EF4-FFF2-40B4-BE49-F238E27FC236}">
                <a16:creationId xmlns:a16="http://schemas.microsoft.com/office/drawing/2014/main" id="{3DF9C1E1-9051-CD10-AEEA-D6E3BCD5E310}"/>
              </a:ext>
            </a:extLst>
          </p:cNvPr>
          <p:cNvSpPr>
            <a:spLocks noGrp="1"/>
          </p:cNvSpPr>
          <p:nvPr>
            <p:ph idx="1"/>
          </p:nvPr>
        </p:nvSpPr>
        <p:spPr>
          <a:xfrm>
            <a:off x="612647" y="1466150"/>
            <a:ext cx="10653579" cy="4593828"/>
          </a:xfrm>
        </p:spPr>
        <p:txBody>
          <a:bodyPr vert="horz" lIns="91440" tIns="45720" rIns="91440" bIns="45720" rtlCol="0" anchor="t">
            <a:normAutofit/>
          </a:bodyPr>
          <a:lstStyle/>
          <a:p>
            <a:r>
              <a:rPr lang="en-US" dirty="0"/>
              <a:t>Submit a pull request</a:t>
            </a:r>
          </a:p>
          <a:p>
            <a:r>
              <a:rPr lang="en-US" dirty="0"/>
              <a:t>Export chat</a:t>
            </a:r>
          </a:p>
          <a:p>
            <a:pPr lvl="1">
              <a:buFont typeface="Courier New" panose="020B0604020202020204" pitchFamily="34" charset="0"/>
              <a:buChar char="o"/>
            </a:pPr>
            <a:r>
              <a:rPr lang="en-US" dirty="0"/>
              <a:t>In the VS code window press CTRL + SHIFT + P </a:t>
            </a:r>
          </a:p>
          <a:p>
            <a:pPr lvl="1">
              <a:buFont typeface="Courier New" panose="020B0604020202020204" pitchFamily="34" charset="0"/>
              <a:buChar char="o"/>
            </a:pPr>
            <a:r>
              <a:rPr lang="en-US" dirty="0"/>
              <a:t>Search for 'Chat: Export chat'</a:t>
            </a:r>
          </a:p>
          <a:p>
            <a:pPr lvl="1">
              <a:buFont typeface="Courier New" panose="020B0604020202020204" pitchFamily="34" charset="0"/>
              <a:buChar char="o"/>
            </a:pPr>
            <a:r>
              <a:rPr lang="en-US" dirty="0"/>
              <a:t>Download the </a:t>
            </a:r>
            <a:r>
              <a:rPr lang="en-US" dirty="0" err="1"/>
              <a:t>chat.json</a:t>
            </a:r>
            <a:r>
              <a:rPr lang="en-US" dirty="0"/>
              <a:t> and submit as part of the submission and in Qualtrics. </a:t>
            </a:r>
          </a:p>
          <a:p>
            <a:r>
              <a:rPr lang="en-US" dirty="0"/>
              <a:t>Push to your branch and make pull request to original repository</a:t>
            </a:r>
          </a:p>
          <a:p>
            <a:endParaRPr lang="en-US" dirty="0">
              <a:latin typeface="Segoe UI"/>
              <a:cs typeface="Segoe UI"/>
            </a:endParaRPr>
          </a:p>
        </p:txBody>
      </p:sp>
      <p:sp>
        <p:nvSpPr>
          <p:cNvPr id="4" name="Date Placeholder 3">
            <a:extLst>
              <a:ext uri="{FF2B5EF4-FFF2-40B4-BE49-F238E27FC236}">
                <a16:creationId xmlns:a16="http://schemas.microsoft.com/office/drawing/2014/main" id="{A4B9E80A-6B85-9678-BE0E-9013616EB126}"/>
              </a:ext>
            </a:extLst>
          </p:cNvPr>
          <p:cNvSpPr>
            <a:spLocks noGrp="1"/>
          </p:cNvSpPr>
          <p:nvPr>
            <p:ph type="dt" sz="half" idx="10"/>
          </p:nvPr>
        </p:nvSpPr>
        <p:spPr/>
        <p:txBody>
          <a:bodyPr/>
          <a:lstStyle/>
          <a:p>
            <a:fld id="{73DDA8F9-46CD-42BE-A08E-BBFD116B0C49}" type="datetime1">
              <a:rPr lang="en-US"/>
              <a:t>10/28/2025</a:t>
            </a:fld>
            <a:endParaRPr lang="en-US"/>
          </a:p>
        </p:txBody>
      </p:sp>
      <p:sp>
        <p:nvSpPr>
          <p:cNvPr id="5" name="Footer Placeholder 4">
            <a:extLst>
              <a:ext uri="{FF2B5EF4-FFF2-40B4-BE49-F238E27FC236}">
                <a16:creationId xmlns:a16="http://schemas.microsoft.com/office/drawing/2014/main" id="{D8D90402-D9DC-C517-F941-E734A47189BF}"/>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8090D22B-8569-F96D-DF82-8A41EDE840C2}"/>
              </a:ext>
            </a:extLst>
          </p:cNvPr>
          <p:cNvSpPr>
            <a:spLocks noGrp="1"/>
          </p:cNvSpPr>
          <p:nvPr>
            <p:ph type="sldNum" sz="quarter" idx="12"/>
          </p:nvPr>
        </p:nvSpPr>
        <p:spPr/>
        <p:txBody>
          <a:bodyPr/>
          <a:lstStyle/>
          <a:p>
            <a:fld id="{CC057153-B650-4DEB-B370-79DDCFDCE934}" type="slidenum">
              <a:rPr lang="en-US" dirty="0"/>
              <a:t>20</a:t>
            </a:fld>
            <a:endParaRPr lang="en-US"/>
          </a:p>
        </p:txBody>
      </p:sp>
    </p:spTree>
    <p:extLst>
      <p:ext uri="{BB962C8B-B14F-4D97-AF65-F5344CB8AC3E}">
        <p14:creationId xmlns:p14="http://schemas.microsoft.com/office/powerpoint/2010/main" val="920099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B813-0BA9-8781-2AFA-92FF9A892472}"/>
              </a:ext>
            </a:extLst>
          </p:cNvPr>
          <p:cNvSpPr>
            <a:spLocks noGrp="1"/>
          </p:cNvSpPr>
          <p:nvPr>
            <p:ph type="title"/>
          </p:nvPr>
        </p:nvSpPr>
        <p:spPr/>
        <p:txBody>
          <a:bodyPr/>
          <a:lstStyle/>
          <a:p>
            <a:r>
              <a:rPr lang="en-US" dirty="0"/>
              <a:t>Submission and survey</a:t>
            </a:r>
          </a:p>
        </p:txBody>
      </p:sp>
      <p:sp>
        <p:nvSpPr>
          <p:cNvPr id="3" name="Content Placeholder 2">
            <a:extLst>
              <a:ext uri="{FF2B5EF4-FFF2-40B4-BE49-F238E27FC236}">
                <a16:creationId xmlns:a16="http://schemas.microsoft.com/office/drawing/2014/main" id="{5167A946-083E-2C5B-E825-3903AEEAE5D9}"/>
              </a:ext>
            </a:extLst>
          </p:cNvPr>
          <p:cNvSpPr>
            <a:spLocks noGrp="1"/>
          </p:cNvSpPr>
          <p:nvPr>
            <p:ph idx="1"/>
          </p:nvPr>
        </p:nvSpPr>
        <p:spPr/>
        <p:txBody>
          <a:bodyPr vert="horz" lIns="91440" tIns="45720" rIns="91440" bIns="45720" rtlCol="0" anchor="t">
            <a:normAutofit/>
          </a:bodyPr>
          <a:lstStyle/>
          <a:p>
            <a:pPr marL="0" indent="0">
              <a:buNone/>
            </a:pPr>
            <a:endParaRPr lang="en-US" dirty="0"/>
          </a:p>
          <a:p>
            <a:r>
              <a:rPr lang="en-US" dirty="0"/>
              <a:t>Pull request link</a:t>
            </a:r>
          </a:p>
          <a:p>
            <a:r>
              <a:rPr lang="en-US" dirty="0"/>
              <a:t>The chat files</a:t>
            </a:r>
          </a:p>
          <a:p>
            <a:r>
              <a:rPr lang="en-US"/>
              <a:t>Afte assignment completion, fill out the survey (survey must be done after completing the assignment) </a:t>
            </a:r>
            <a:r>
              <a:rPr lang="en-US" dirty="0">
                <a:ea typeface="+mn-lt"/>
                <a:cs typeface="+mn-lt"/>
                <a:hlinkClick r:id="rId2"/>
              </a:rPr>
              <a:t>https://ufl.qualtrics.com/jfe/form/SV_egkCwijfM8Z6aCa</a:t>
            </a:r>
          </a:p>
          <a:p>
            <a:endParaRPr lang="en-US" dirty="0">
              <a:ea typeface="+mn-lt"/>
              <a:cs typeface="+mn-lt"/>
            </a:endParaRPr>
          </a:p>
          <a:p>
            <a:pPr marL="0" indent="0">
              <a:buNone/>
            </a:pPr>
            <a:endParaRPr lang="en-US" dirty="0">
              <a:ea typeface="+mn-lt"/>
              <a:cs typeface="+mn-lt"/>
            </a:endParaRPr>
          </a:p>
        </p:txBody>
      </p:sp>
      <p:sp>
        <p:nvSpPr>
          <p:cNvPr id="4" name="Date Placeholder 3">
            <a:extLst>
              <a:ext uri="{FF2B5EF4-FFF2-40B4-BE49-F238E27FC236}">
                <a16:creationId xmlns:a16="http://schemas.microsoft.com/office/drawing/2014/main" id="{AF6BC08D-4B21-9BA0-E8F6-2B51A13F2C0D}"/>
              </a:ext>
            </a:extLst>
          </p:cNvPr>
          <p:cNvSpPr>
            <a:spLocks noGrp="1"/>
          </p:cNvSpPr>
          <p:nvPr>
            <p:ph type="dt" sz="half" idx="10"/>
          </p:nvPr>
        </p:nvSpPr>
        <p:spPr/>
        <p:txBody>
          <a:bodyPr/>
          <a:lstStyle/>
          <a:p>
            <a:fld id="{30556C5C-7ED5-4434-9929-AF0FE4AC3E51}" type="datetime1">
              <a:t>10/28/2025</a:t>
            </a:fld>
            <a:endParaRPr lang="en-US"/>
          </a:p>
        </p:txBody>
      </p:sp>
      <p:sp>
        <p:nvSpPr>
          <p:cNvPr id="5" name="Footer Placeholder 4">
            <a:extLst>
              <a:ext uri="{FF2B5EF4-FFF2-40B4-BE49-F238E27FC236}">
                <a16:creationId xmlns:a16="http://schemas.microsoft.com/office/drawing/2014/main" id="{91C7EA43-7FB9-28EF-481C-8C591AC56DB1}"/>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7DB02971-DB7C-BA89-4523-BB5545D0FBD1}"/>
              </a:ext>
            </a:extLst>
          </p:cNvPr>
          <p:cNvSpPr>
            <a:spLocks noGrp="1"/>
          </p:cNvSpPr>
          <p:nvPr>
            <p:ph type="sldNum" sz="quarter" idx="12"/>
          </p:nvPr>
        </p:nvSpPr>
        <p:spPr/>
        <p:txBody>
          <a:bodyPr/>
          <a:lstStyle/>
          <a:p>
            <a:fld id="{CC057153-B650-4DEB-B370-79DDCFDCE934}" type="slidenum">
              <a:rPr lang="en-US" dirty="0"/>
              <a:t>21</a:t>
            </a:fld>
            <a:endParaRPr lang="en-US"/>
          </a:p>
        </p:txBody>
      </p:sp>
    </p:spTree>
    <p:extLst>
      <p:ext uri="{BB962C8B-B14F-4D97-AF65-F5344CB8AC3E}">
        <p14:creationId xmlns:p14="http://schemas.microsoft.com/office/powerpoint/2010/main" val="2821671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4453-A20F-DDAD-73C4-1377E67BB93A}"/>
              </a:ext>
            </a:extLst>
          </p:cNvPr>
          <p:cNvSpPr>
            <a:spLocks noGrp="1"/>
          </p:cNvSpPr>
          <p:nvPr>
            <p:ph type="title"/>
          </p:nvPr>
        </p:nvSpPr>
        <p:spPr/>
        <p:txBody>
          <a:bodyPr vert="horz" lIns="91440" tIns="45720" rIns="91440" bIns="45720" rtlCol="0" anchor="ctr">
            <a:noAutofit/>
          </a:bodyPr>
          <a:lstStyle/>
          <a:p>
            <a:r>
              <a:rPr lang="en-US" sz="3600" dirty="0"/>
              <a:t>Survey </a:t>
            </a:r>
            <a:r>
              <a:rPr lang="en-US" sz="3200" dirty="0"/>
              <a:t>(</a:t>
            </a:r>
            <a:r>
              <a:rPr lang="en-US" sz="3200" dirty="0">
                <a:ea typeface="+mj-lt"/>
                <a:cs typeface="+mj-lt"/>
                <a:hlinkClick r:id="rId2"/>
              </a:rPr>
              <a:t>https://ufl.qualtrics.com/jfe/form/SV_egkCwijfM8Z6aCa</a:t>
            </a:r>
            <a:r>
              <a:rPr lang="en-US" sz="3200" dirty="0"/>
              <a:t>)</a:t>
            </a:r>
          </a:p>
        </p:txBody>
      </p:sp>
      <p:sp>
        <p:nvSpPr>
          <p:cNvPr id="3" name="Content Placeholder 2">
            <a:extLst>
              <a:ext uri="{FF2B5EF4-FFF2-40B4-BE49-F238E27FC236}">
                <a16:creationId xmlns:a16="http://schemas.microsoft.com/office/drawing/2014/main" id="{3C9A9DDD-AC89-A92B-2CFE-715D2EA51C71}"/>
              </a:ext>
            </a:extLst>
          </p:cNvPr>
          <p:cNvSpPr>
            <a:spLocks noGrp="1"/>
          </p:cNvSpPr>
          <p:nvPr>
            <p:ph idx="1"/>
          </p:nvPr>
        </p:nvSpPr>
        <p:spPr/>
        <p:txBody>
          <a:bodyPr vert="horz" lIns="91440" tIns="45720" rIns="91440" bIns="45720" rtlCol="0" anchor="t">
            <a:normAutofit/>
          </a:bodyPr>
          <a:lstStyle/>
          <a:p>
            <a:r>
              <a:rPr lang="en-US" dirty="0"/>
              <a:t>The survey aims at understanding how students use Copilot for assistance</a:t>
            </a:r>
          </a:p>
          <a:p>
            <a:r>
              <a:rPr lang="en-US" dirty="0"/>
              <a:t>Survey</a:t>
            </a:r>
            <a:r>
              <a:rPr lang="en-US" dirty="0">
                <a:ea typeface="+mn-lt"/>
                <a:cs typeface="+mn-lt"/>
              </a:rPr>
              <a:t> will be considered valid if submitted after completing the</a:t>
            </a:r>
            <a:r>
              <a:rPr lang="en-US" dirty="0"/>
              <a:t> assignment.</a:t>
            </a:r>
          </a:p>
          <a:p>
            <a:r>
              <a:rPr lang="en-US" dirty="0"/>
              <a:t>Will receive the extra credit for completing the survey (similar to completing a SONA study)</a:t>
            </a:r>
          </a:p>
        </p:txBody>
      </p:sp>
    </p:spTree>
    <p:extLst>
      <p:ext uri="{BB962C8B-B14F-4D97-AF65-F5344CB8AC3E}">
        <p14:creationId xmlns:p14="http://schemas.microsoft.com/office/powerpoint/2010/main" val="2119880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6"/>
          <p:cNvSpPr txBox="1">
            <a:spLocks noGrp="1"/>
          </p:cNvSpPr>
          <p:nvPr>
            <p:ph type="title"/>
          </p:nvPr>
        </p:nvSpPr>
        <p:spPr>
          <a:xfrm>
            <a:off x="4171095" y="3062828"/>
            <a:ext cx="3855221" cy="1222862"/>
          </a:xfrm>
          <a:prstGeom prst="rect">
            <a:avLst/>
          </a:prstGeom>
          <a:noFill/>
          <a:ln>
            <a:noFill/>
          </a:ln>
        </p:spPr>
        <p:txBody>
          <a:bodyPr spcFirstLastPara="1" wrap="square" lIns="0" tIns="45700" rIns="91425" bIns="45700" anchor="t" anchorCtr="0">
            <a:noAutofit/>
          </a:bodyPr>
          <a:lstStyle/>
          <a:p>
            <a:pPr marL="0" lvl="0" indent="0" algn="ctr" rtl="0">
              <a:lnSpc>
                <a:spcPct val="90000"/>
              </a:lnSpc>
              <a:spcBef>
                <a:spcPts val="0"/>
              </a:spcBef>
              <a:spcAft>
                <a:spcPts val="0"/>
              </a:spcAft>
              <a:buClr>
                <a:schemeClr val="lt1"/>
              </a:buClr>
              <a:buSzPts val="4400"/>
              <a:buFont typeface="Tahoma"/>
              <a:buNone/>
            </a:pPr>
            <a:r>
              <a:rPr lang="en-US" dirty="0">
                <a:solidFill>
                  <a:schemeClr val="lt1"/>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5390-C586-3799-E74B-E2F0339A13AD}"/>
              </a:ext>
            </a:extLst>
          </p:cNvPr>
          <p:cNvSpPr>
            <a:spLocks noGrp="1"/>
          </p:cNvSpPr>
          <p:nvPr>
            <p:ph type="title"/>
          </p:nvPr>
        </p:nvSpPr>
        <p:spPr/>
        <p:txBody>
          <a:bodyPr/>
          <a:lstStyle/>
          <a:p>
            <a:r>
              <a:rPr lang="en-US" dirty="0"/>
              <a:t>Survey at the end of the Mini Project</a:t>
            </a:r>
          </a:p>
        </p:txBody>
      </p:sp>
      <p:sp>
        <p:nvSpPr>
          <p:cNvPr id="3" name="Content Placeholder 2">
            <a:extLst>
              <a:ext uri="{FF2B5EF4-FFF2-40B4-BE49-F238E27FC236}">
                <a16:creationId xmlns:a16="http://schemas.microsoft.com/office/drawing/2014/main" id="{8D1B09E9-AABD-9858-D6E4-79B53C73F979}"/>
              </a:ext>
            </a:extLst>
          </p:cNvPr>
          <p:cNvSpPr>
            <a:spLocks noGrp="1"/>
          </p:cNvSpPr>
          <p:nvPr>
            <p:ph idx="1"/>
          </p:nvPr>
        </p:nvSpPr>
        <p:spPr/>
        <p:txBody>
          <a:bodyPr vert="horz" lIns="91440" tIns="45720" rIns="91440" bIns="45720" rtlCol="0" anchor="t">
            <a:normAutofit/>
          </a:bodyPr>
          <a:lstStyle/>
          <a:p>
            <a:r>
              <a:rPr lang="en-US" dirty="0"/>
              <a:t>After completing the project you can visit the link  below to get the extra credit for participating in studies.</a:t>
            </a:r>
          </a:p>
          <a:p>
            <a:r>
              <a:rPr lang="en-US" dirty="0"/>
              <a:t>Participation is voluntary</a:t>
            </a:r>
          </a:p>
          <a:p>
            <a:endParaRPr lang="en-US" dirty="0"/>
          </a:p>
          <a:p>
            <a:endParaRPr lang="en-US" dirty="0"/>
          </a:p>
        </p:txBody>
      </p:sp>
    </p:spTree>
    <p:extLst>
      <p:ext uri="{BB962C8B-B14F-4D97-AF65-F5344CB8AC3E}">
        <p14:creationId xmlns:p14="http://schemas.microsoft.com/office/powerpoint/2010/main" val="3086511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D0C5D-642A-E97B-3568-9426758B343A}"/>
              </a:ext>
            </a:extLst>
          </p:cNvPr>
          <p:cNvSpPr>
            <a:spLocks noGrp="1"/>
          </p:cNvSpPr>
          <p:nvPr>
            <p:ph type="title"/>
          </p:nvPr>
        </p:nvSpPr>
        <p:spPr/>
        <p:txBody>
          <a:bodyPr/>
          <a:lstStyle/>
          <a:p>
            <a:r>
              <a:rPr lang="en-US"/>
              <a:t>Describe</a:t>
            </a:r>
          </a:p>
        </p:txBody>
      </p:sp>
      <p:sp>
        <p:nvSpPr>
          <p:cNvPr id="3" name="Content Placeholder 2">
            <a:extLst>
              <a:ext uri="{FF2B5EF4-FFF2-40B4-BE49-F238E27FC236}">
                <a16:creationId xmlns:a16="http://schemas.microsoft.com/office/drawing/2014/main" id="{AB172961-815E-A34D-7843-1FB5BF4913D3}"/>
              </a:ext>
            </a:extLst>
          </p:cNvPr>
          <p:cNvSpPr>
            <a:spLocks noGrp="1"/>
          </p:cNvSpPr>
          <p:nvPr>
            <p:ph idx="1"/>
          </p:nvPr>
        </p:nvSpPr>
        <p:spPr/>
        <p:txBody>
          <a:bodyPr vert="horz" lIns="91440" tIns="45720" rIns="91440" bIns="45720" rtlCol="0" anchor="t">
            <a:normAutofit/>
          </a:bodyPr>
          <a:lstStyle/>
          <a:p>
            <a:r>
              <a:rPr lang="en-US" dirty="0"/>
              <a:t>You will work on a programming problem</a:t>
            </a:r>
          </a:p>
          <a:p>
            <a:r>
              <a:rPr lang="en-US" dirty="0"/>
              <a:t>Solving an issue on an open-source project</a:t>
            </a:r>
          </a:p>
          <a:p>
            <a:r>
              <a:rPr lang="en-US" dirty="0"/>
              <a:t>Use </a:t>
            </a:r>
            <a:r>
              <a:rPr lang="en-US" dirty="0" err="1"/>
              <a:t>Github</a:t>
            </a:r>
            <a:r>
              <a:rPr lang="en-US" dirty="0"/>
              <a:t> Copilot to work on solution with help of AI features in Copilot</a:t>
            </a:r>
          </a:p>
          <a:p>
            <a:r>
              <a:rPr lang="en-US" dirty="0"/>
              <a:t>After completing the task make a pull request </a:t>
            </a:r>
          </a:p>
          <a:p>
            <a:r>
              <a:rPr lang="en-US" dirty="0"/>
              <a:t>Make submission in canvas (pull request link)</a:t>
            </a:r>
          </a:p>
          <a:p>
            <a:r>
              <a:rPr lang="en-US" dirty="0"/>
              <a:t>Participate in survey (voluntary, receive extra credit)</a:t>
            </a:r>
          </a:p>
        </p:txBody>
      </p:sp>
    </p:spTree>
    <p:extLst>
      <p:ext uri="{BB962C8B-B14F-4D97-AF65-F5344CB8AC3E}">
        <p14:creationId xmlns:p14="http://schemas.microsoft.com/office/powerpoint/2010/main" val="2420792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51FC4-B5BD-6E75-EDAD-2140A88DA8E5}"/>
              </a:ext>
            </a:extLst>
          </p:cNvPr>
          <p:cNvSpPr>
            <a:spLocks noGrp="1"/>
          </p:cNvSpPr>
          <p:nvPr>
            <p:ph type="title"/>
          </p:nvPr>
        </p:nvSpPr>
        <p:spPr>
          <a:xfrm>
            <a:off x="838200" y="133897"/>
            <a:ext cx="10515600" cy="1325563"/>
          </a:xfrm>
        </p:spPr>
        <p:txBody>
          <a:bodyPr/>
          <a:lstStyle/>
          <a:p>
            <a:r>
              <a:rPr lang="en-US"/>
              <a:t>Task</a:t>
            </a:r>
          </a:p>
        </p:txBody>
      </p:sp>
      <p:sp>
        <p:nvSpPr>
          <p:cNvPr id="3" name="Content Placeholder 2">
            <a:extLst>
              <a:ext uri="{FF2B5EF4-FFF2-40B4-BE49-F238E27FC236}">
                <a16:creationId xmlns:a16="http://schemas.microsoft.com/office/drawing/2014/main" id="{E101388E-D7EC-7C45-A98E-EC730E35751B}"/>
              </a:ext>
            </a:extLst>
          </p:cNvPr>
          <p:cNvSpPr>
            <a:spLocks noGrp="1"/>
          </p:cNvSpPr>
          <p:nvPr>
            <p:ph idx="1"/>
          </p:nvPr>
        </p:nvSpPr>
        <p:spPr/>
        <p:txBody>
          <a:bodyPr vert="horz" lIns="91440" tIns="45720" rIns="91440" bIns="45720" rtlCol="0" anchor="t">
            <a:normAutofit/>
          </a:bodyPr>
          <a:lstStyle/>
          <a:p>
            <a:pPr lvl="1"/>
            <a:endParaRPr lang="en-US"/>
          </a:p>
        </p:txBody>
      </p:sp>
      <p:pic>
        <p:nvPicPr>
          <p:cNvPr id="5" name="SWE Mini Project video">
            <a:hlinkClick r:id="" action="ppaction://media"/>
            <a:extLst>
              <a:ext uri="{FF2B5EF4-FFF2-40B4-BE49-F238E27FC236}">
                <a16:creationId xmlns:a16="http://schemas.microsoft.com/office/drawing/2014/main" id="{69DF3E48-DE48-6D59-BA36-A05105C4E9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1137745"/>
            <a:ext cx="9753600" cy="5486400"/>
          </a:xfrm>
          <a:prstGeom prst="rect">
            <a:avLst/>
          </a:prstGeom>
        </p:spPr>
      </p:pic>
    </p:spTree>
    <p:extLst>
      <p:ext uri="{BB962C8B-B14F-4D97-AF65-F5344CB8AC3E}">
        <p14:creationId xmlns:p14="http://schemas.microsoft.com/office/powerpoint/2010/main" val="28081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545EC-76D5-DF06-FE56-AAE7EF701AE0}"/>
              </a:ext>
            </a:extLst>
          </p:cNvPr>
          <p:cNvSpPr>
            <a:spLocks noGrp="1"/>
          </p:cNvSpPr>
          <p:nvPr>
            <p:ph type="title"/>
          </p:nvPr>
        </p:nvSpPr>
        <p:spPr>
          <a:xfrm>
            <a:off x="623158" y="327923"/>
            <a:ext cx="10653578" cy="1132258"/>
          </a:xfrm>
        </p:spPr>
        <p:txBody>
          <a:bodyPr anchor="t">
            <a:normAutofit/>
          </a:bodyPr>
          <a:lstStyle/>
          <a:p>
            <a:r>
              <a:rPr lang="en-US"/>
              <a:t>Original View</a:t>
            </a:r>
          </a:p>
        </p:txBody>
      </p:sp>
      <p:pic>
        <p:nvPicPr>
          <p:cNvPr id="11" name="Content Placeholder 10" descr="A screenshot of a computer&#10;&#10;AI-generated content may be incorrect.">
            <a:extLst>
              <a:ext uri="{FF2B5EF4-FFF2-40B4-BE49-F238E27FC236}">
                <a16:creationId xmlns:a16="http://schemas.microsoft.com/office/drawing/2014/main" id="{C3732ED5-FDE4-0333-041F-FA8B301D8CDD}"/>
              </a:ext>
            </a:extLst>
          </p:cNvPr>
          <p:cNvPicPr>
            <a:picLocks noGrp="1" noChangeAspect="1"/>
          </p:cNvPicPr>
          <p:nvPr>
            <p:ph idx="1"/>
          </p:nvPr>
        </p:nvPicPr>
        <p:blipFill>
          <a:blip r:embed="rId2"/>
          <a:stretch>
            <a:fillRect/>
          </a:stretch>
        </p:blipFill>
        <p:spPr>
          <a:xfrm>
            <a:off x="622980" y="1038366"/>
            <a:ext cx="10644174" cy="5323170"/>
          </a:xfrm>
          <a:prstGeom prst="rect">
            <a:avLst/>
          </a:prstGeom>
          <a:noFill/>
        </p:spPr>
      </p:pic>
      <p:sp>
        <p:nvSpPr>
          <p:cNvPr id="4" name="Date Placeholder 3">
            <a:extLst>
              <a:ext uri="{FF2B5EF4-FFF2-40B4-BE49-F238E27FC236}">
                <a16:creationId xmlns:a16="http://schemas.microsoft.com/office/drawing/2014/main" id="{4879738A-1D1B-60EC-BCC0-7115D743D9A2}"/>
              </a:ext>
            </a:extLst>
          </p:cNvPr>
          <p:cNvSpPr>
            <a:spLocks noGrp="1"/>
          </p:cNvSpPr>
          <p:nvPr>
            <p:ph type="dt" sz="half" idx="10"/>
          </p:nvPr>
        </p:nvSpPr>
        <p:spPr>
          <a:xfrm>
            <a:off x="137160" y="6453002"/>
            <a:ext cx="3494314" cy="365125"/>
          </a:xfrm>
        </p:spPr>
        <p:txBody>
          <a:bodyPr anchor="ctr">
            <a:normAutofit/>
          </a:bodyPr>
          <a:lstStyle/>
          <a:p>
            <a:pPr>
              <a:spcAft>
                <a:spcPts val="600"/>
              </a:spcAft>
            </a:pPr>
            <a:fld id="{2A44FA5E-3971-4F7B-8056-1F6F41AAB335}" type="datetime1">
              <a:rPr lang="en-US"/>
              <a:pPr>
                <a:spcAft>
                  <a:spcPts val="600"/>
                </a:spcAft>
              </a:pPr>
              <a:t>10/28/2025</a:t>
            </a:fld>
            <a:endParaRPr lang="en-US"/>
          </a:p>
        </p:txBody>
      </p:sp>
      <p:sp>
        <p:nvSpPr>
          <p:cNvPr id="5" name="Footer Placeholder 4">
            <a:extLst>
              <a:ext uri="{FF2B5EF4-FFF2-40B4-BE49-F238E27FC236}">
                <a16:creationId xmlns:a16="http://schemas.microsoft.com/office/drawing/2014/main" id="{4BCD995D-4A7F-F223-E330-A4CB22130389}"/>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C95CBF44-7D1E-0A38-49C7-6F12132492FA}"/>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6</a:t>
            </a:fld>
            <a:endParaRPr lang="en-US"/>
          </a:p>
        </p:txBody>
      </p:sp>
    </p:spTree>
    <p:extLst>
      <p:ext uri="{BB962C8B-B14F-4D97-AF65-F5344CB8AC3E}">
        <p14:creationId xmlns:p14="http://schemas.microsoft.com/office/powerpoint/2010/main" val="341115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1B6EB-D2AA-C705-F075-5B71C180F8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3B86E0-543C-7411-1213-60085EB6FD56}"/>
              </a:ext>
            </a:extLst>
          </p:cNvPr>
          <p:cNvSpPr>
            <a:spLocks noGrp="1"/>
          </p:cNvSpPr>
          <p:nvPr>
            <p:ph type="title"/>
          </p:nvPr>
        </p:nvSpPr>
        <p:spPr>
          <a:xfrm>
            <a:off x="612648" y="417261"/>
            <a:ext cx="10653578" cy="1132258"/>
          </a:xfrm>
        </p:spPr>
        <p:txBody>
          <a:bodyPr anchor="t">
            <a:normAutofit/>
          </a:bodyPr>
          <a:lstStyle/>
          <a:p>
            <a:r>
              <a:rPr lang="en-US"/>
              <a:t>Goal View</a:t>
            </a:r>
          </a:p>
        </p:txBody>
      </p:sp>
      <p:sp>
        <p:nvSpPr>
          <p:cNvPr id="4" name="Date Placeholder 3">
            <a:extLst>
              <a:ext uri="{FF2B5EF4-FFF2-40B4-BE49-F238E27FC236}">
                <a16:creationId xmlns:a16="http://schemas.microsoft.com/office/drawing/2014/main" id="{570061AD-706F-F40C-740A-A4942F9648E1}"/>
              </a:ext>
            </a:extLst>
          </p:cNvPr>
          <p:cNvSpPr>
            <a:spLocks noGrp="1"/>
          </p:cNvSpPr>
          <p:nvPr>
            <p:ph type="dt" sz="half" idx="10"/>
          </p:nvPr>
        </p:nvSpPr>
        <p:spPr>
          <a:xfrm>
            <a:off x="137160" y="6453002"/>
            <a:ext cx="3494314" cy="365125"/>
          </a:xfrm>
        </p:spPr>
        <p:txBody>
          <a:bodyPr anchor="ctr">
            <a:normAutofit/>
          </a:bodyPr>
          <a:lstStyle/>
          <a:p>
            <a:pPr>
              <a:spcAft>
                <a:spcPts val="600"/>
              </a:spcAft>
            </a:pPr>
            <a:fld id="{2A44FA5E-3971-4F7B-8056-1F6F41AAB335}" type="datetime1">
              <a:rPr lang="en-US"/>
              <a:pPr>
                <a:spcAft>
                  <a:spcPts val="600"/>
                </a:spcAft>
              </a:pPr>
              <a:t>10/28/2025</a:t>
            </a:fld>
            <a:endParaRPr lang="en-US"/>
          </a:p>
        </p:txBody>
      </p:sp>
      <p:sp>
        <p:nvSpPr>
          <p:cNvPr id="5" name="Footer Placeholder 4">
            <a:extLst>
              <a:ext uri="{FF2B5EF4-FFF2-40B4-BE49-F238E27FC236}">
                <a16:creationId xmlns:a16="http://schemas.microsoft.com/office/drawing/2014/main" id="{C1C8CA83-781A-9CE7-F6AB-5C62E31F45C5}"/>
              </a:ext>
            </a:extLst>
          </p:cNvPr>
          <p:cNvSpPr>
            <a:spLocks noGrp="1"/>
          </p:cNvSpPr>
          <p:nvPr>
            <p:ph type="ftr" sz="quarter" idx="11"/>
          </p:nvPr>
        </p:nvSpPr>
        <p:spPr>
          <a:xfrm>
            <a:off x="8876521" y="6453002"/>
            <a:ext cx="2805405" cy="365125"/>
          </a:xfrm>
        </p:spPr>
        <p:txBody>
          <a:bodyPr anchor="ctr">
            <a:normAutofit/>
          </a:bodyPr>
          <a:lstStyle/>
          <a:p>
            <a:pPr>
              <a:lnSpc>
                <a:spcPct val="90000"/>
              </a:lnSpc>
              <a:spcAft>
                <a:spcPts val="600"/>
              </a:spcAft>
            </a:pPr>
            <a:r>
              <a:rPr lang="en-US" sz="700"/>
              <a:t>
              </a:t>
            </a:r>
          </a:p>
        </p:txBody>
      </p:sp>
      <p:sp>
        <p:nvSpPr>
          <p:cNvPr id="6" name="Slide Number Placeholder 5">
            <a:extLst>
              <a:ext uri="{FF2B5EF4-FFF2-40B4-BE49-F238E27FC236}">
                <a16:creationId xmlns:a16="http://schemas.microsoft.com/office/drawing/2014/main" id="{EAC98B86-5734-AED2-00EE-118195A8ADA2}"/>
              </a:ext>
            </a:extLst>
          </p:cNvPr>
          <p:cNvSpPr>
            <a:spLocks noGrp="1"/>
          </p:cNvSpPr>
          <p:nvPr>
            <p:ph type="sldNum" sz="quarter" idx="12"/>
          </p:nvPr>
        </p:nvSpPr>
        <p:spPr>
          <a:xfrm>
            <a:off x="11632162" y="6453002"/>
            <a:ext cx="429207" cy="365125"/>
          </a:xfrm>
        </p:spPr>
        <p:txBody>
          <a:bodyPr anchor="ctr">
            <a:normAutofit/>
          </a:bodyPr>
          <a:lstStyle/>
          <a:p>
            <a:pPr>
              <a:spcAft>
                <a:spcPts val="600"/>
              </a:spcAft>
            </a:pPr>
            <a:fld id="{CC057153-B650-4DEB-B370-79DDCFDCE934}" type="slidenum">
              <a:rPr lang="en-US" dirty="0"/>
              <a:pPr>
                <a:spcAft>
                  <a:spcPts val="600"/>
                </a:spcAft>
              </a:pPr>
              <a:t>7</a:t>
            </a:fld>
            <a:endParaRPr lang="en-US"/>
          </a:p>
        </p:txBody>
      </p:sp>
      <p:pic>
        <p:nvPicPr>
          <p:cNvPr id="12" name="Content Placeholder 11" descr="A screenshot of a computer&#10;&#10;AI-generated content may be incorrect.">
            <a:extLst>
              <a:ext uri="{FF2B5EF4-FFF2-40B4-BE49-F238E27FC236}">
                <a16:creationId xmlns:a16="http://schemas.microsoft.com/office/drawing/2014/main" id="{AE1F8062-5D6C-4206-4536-A1733769F675}"/>
              </a:ext>
            </a:extLst>
          </p:cNvPr>
          <p:cNvPicPr>
            <a:picLocks noGrp="1" noChangeAspect="1"/>
          </p:cNvPicPr>
          <p:nvPr>
            <p:ph idx="1"/>
          </p:nvPr>
        </p:nvPicPr>
        <p:blipFill>
          <a:blip r:embed="rId2"/>
          <a:stretch>
            <a:fillRect/>
          </a:stretch>
        </p:blipFill>
        <p:spPr>
          <a:xfrm>
            <a:off x="616654" y="1117507"/>
            <a:ext cx="10635919" cy="5336536"/>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43A5D9B-C214-AC41-D242-D20E126D141F}"/>
              </a:ext>
            </a:extLst>
          </p:cNvPr>
          <p:cNvPicPr>
            <a:picLocks noChangeAspect="1"/>
          </p:cNvPicPr>
          <p:nvPr/>
        </p:nvPicPr>
        <p:blipFill>
          <a:blip r:embed="rId3"/>
          <a:srcRect r="4368" b="-2"/>
          <a:stretch>
            <a:fillRect/>
          </a:stretch>
        </p:blipFill>
        <p:spPr>
          <a:xfrm>
            <a:off x="8493170" y="1120871"/>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18" name="Picture 17" descr="A screenshot of a computer&#10;&#10;AI-generated content may be incorrect.">
            <a:extLst>
              <a:ext uri="{FF2B5EF4-FFF2-40B4-BE49-F238E27FC236}">
                <a16:creationId xmlns:a16="http://schemas.microsoft.com/office/drawing/2014/main" id="{1ABF493C-365E-1C43-6FED-5841EB517596}"/>
              </a:ext>
            </a:extLst>
          </p:cNvPr>
          <p:cNvPicPr>
            <a:picLocks noChangeAspect="1"/>
          </p:cNvPicPr>
          <p:nvPr/>
        </p:nvPicPr>
        <p:blipFill>
          <a:blip r:embed="rId4"/>
          <a:stretch>
            <a:fillRect/>
          </a:stretch>
        </p:blipFill>
        <p:spPr>
          <a:xfrm>
            <a:off x="8456085" y="3899640"/>
            <a:ext cx="2796194" cy="25643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1" name="Straight Arrow Connector 20">
            <a:extLst>
              <a:ext uri="{FF2B5EF4-FFF2-40B4-BE49-F238E27FC236}">
                <a16:creationId xmlns:a16="http://schemas.microsoft.com/office/drawing/2014/main" id="{0F1919EA-B3EE-A800-7646-757E32443A2D}"/>
              </a:ext>
            </a:extLst>
          </p:cNvPr>
          <p:cNvCxnSpPr/>
          <p:nvPr/>
        </p:nvCxnSpPr>
        <p:spPr>
          <a:xfrm flipV="1">
            <a:off x="6609938" y="2050075"/>
            <a:ext cx="1837084" cy="535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D9295B-4AD2-6012-D308-D697D9E5ABED}"/>
              </a:ext>
            </a:extLst>
          </p:cNvPr>
          <p:cNvCxnSpPr/>
          <p:nvPr/>
        </p:nvCxnSpPr>
        <p:spPr>
          <a:xfrm>
            <a:off x="10929743" y="3260590"/>
            <a:ext cx="2425" cy="1048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939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10;&#10;AI-generated content may be incorrect.">
            <a:extLst>
              <a:ext uri="{FF2B5EF4-FFF2-40B4-BE49-F238E27FC236}">
                <a16:creationId xmlns:a16="http://schemas.microsoft.com/office/drawing/2014/main" id="{329516A6-0241-1AC9-38D2-B9AD470CFCE6}"/>
              </a:ext>
            </a:extLst>
          </p:cNvPr>
          <p:cNvPicPr>
            <a:picLocks noChangeAspect="1"/>
          </p:cNvPicPr>
          <p:nvPr/>
        </p:nvPicPr>
        <p:blipFill>
          <a:blip r:embed="rId3"/>
          <a:srcRect r="4368" b="-2"/>
          <a:stretch>
            <a:fillRect/>
          </a:stretch>
        </p:blipFill>
        <p:spPr>
          <a:xfrm>
            <a:off x="313727" y="3426162"/>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5" name="Picture 4" descr="A screenshot of a computer&#10;&#10;AI-generated content may be incorrect.">
            <a:extLst>
              <a:ext uri="{FF2B5EF4-FFF2-40B4-BE49-F238E27FC236}">
                <a16:creationId xmlns:a16="http://schemas.microsoft.com/office/drawing/2014/main" id="{F1341603-728A-EC94-3831-A3E0FD188CF4}"/>
              </a:ext>
            </a:extLst>
          </p:cNvPr>
          <p:cNvPicPr>
            <a:picLocks noChangeAspect="1"/>
          </p:cNvPicPr>
          <p:nvPr/>
        </p:nvPicPr>
        <p:blipFill>
          <a:blip r:embed="rId4"/>
          <a:srcRect r="4497" b="-1"/>
          <a:stretch>
            <a:fillRect/>
          </a:stretch>
        </p:blipFill>
        <p:spPr>
          <a:xfrm>
            <a:off x="3322674" y="504826"/>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4" name="Picture 3" descr="A screenshot of a computer&#10;&#10;AI-generated content may be incorrect.">
            <a:extLst>
              <a:ext uri="{FF2B5EF4-FFF2-40B4-BE49-F238E27FC236}">
                <a16:creationId xmlns:a16="http://schemas.microsoft.com/office/drawing/2014/main" id="{E6FC10F6-7A83-20A2-5833-A90E29DF0C31}"/>
              </a:ext>
            </a:extLst>
          </p:cNvPr>
          <p:cNvPicPr>
            <a:picLocks noChangeAspect="1"/>
          </p:cNvPicPr>
          <p:nvPr/>
        </p:nvPicPr>
        <p:blipFill>
          <a:blip r:embed="rId5"/>
          <a:srcRect r="9709" b="-3"/>
          <a:stretch>
            <a:fillRect/>
          </a:stretch>
        </p:blipFill>
        <p:spPr>
          <a:xfrm>
            <a:off x="313728" y="504823"/>
            <a:ext cx="2769973" cy="2769974"/>
          </a:xfrm>
          <a:custGeom>
            <a:avLst/>
            <a:gdLst/>
            <a:ahLst/>
            <a:cxnLst/>
            <a:rect l="l" t="t" r="r" b="b"/>
            <a:pathLst>
              <a:path w="3118718" h="3118719">
                <a:moveTo>
                  <a:pt x="127306" y="0"/>
                </a:moveTo>
                <a:lnTo>
                  <a:pt x="2991412" y="0"/>
                </a:lnTo>
                <a:cubicBezTo>
                  <a:pt x="3061721" y="0"/>
                  <a:pt x="3118718" y="56997"/>
                  <a:pt x="3118718" y="127306"/>
                </a:cubicBezTo>
                <a:lnTo>
                  <a:pt x="3118718" y="2991413"/>
                </a:lnTo>
                <a:cubicBezTo>
                  <a:pt x="3118718" y="3061722"/>
                  <a:pt x="3061721" y="3118719"/>
                  <a:pt x="2991412" y="3118719"/>
                </a:cubicBezTo>
                <a:lnTo>
                  <a:pt x="127306" y="3118719"/>
                </a:lnTo>
                <a:cubicBezTo>
                  <a:pt x="56997" y="3118719"/>
                  <a:pt x="0" y="3061722"/>
                  <a:pt x="0" y="2991413"/>
                </a:cubicBezTo>
                <a:lnTo>
                  <a:pt x="0" y="127306"/>
                </a:lnTo>
                <a:cubicBezTo>
                  <a:pt x="0" y="56997"/>
                  <a:pt x="56997" y="0"/>
                  <a:pt x="127306" y="0"/>
                </a:cubicBezTo>
                <a:close/>
              </a:path>
            </a:pathLst>
          </a:custGeom>
        </p:spPr>
      </p:pic>
      <p:sp>
        <p:nvSpPr>
          <p:cNvPr id="2" name="Title 1">
            <a:extLst>
              <a:ext uri="{FF2B5EF4-FFF2-40B4-BE49-F238E27FC236}">
                <a16:creationId xmlns:a16="http://schemas.microsoft.com/office/drawing/2014/main" id="{5D1877A4-EE8F-75AB-8C0F-C6C6340A330D}"/>
              </a:ext>
            </a:extLst>
          </p:cNvPr>
          <p:cNvSpPr>
            <a:spLocks noGrp="1"/>
          </p:cNvSpPr>
          <p:nvPr>
            <p:ph type="title"/>
          </p:nvPr>
        </p:nvSpPr>
        <p:spPr>
          <a:xfrm>
            <a:off x="6532728" y="486184"/>
            <a:ext cx="5015804" cy="1325563"/>
          </a:xfrm>
        </p:spPr>
        <p:txBody>
          <a:bodyPr vert="horz" lIns="91440" tIns="45720" rIns="91440" bIns="45720" rtlCol="0">
            <a:normAutofit/>
          </a:bodyPr>
          <a:lstStyle/>
          <a:p>
            <a:r>
              <a:rPr lang="en-US" kern="1200">
                <a:latin typeface="+mj-lt"/>
                <a:ea typeface="+mj-ea"/>
                <a:cs typeface="+mj-cs"/>
              </a:rPr>
              <a:t>Task</a:t>
            </a:r>
          </a:p>
        </p:txBody>
      </p:sp>
      <p:sp>
        <p:nvSpPr>
          <p:cNvPr id="3" name="Content Placeholder 2">
            <a:extLst>
              <a:ext uri="{FF2B5EF4-FFF2-40B4-BE49-F238E27FC236}">
                <a16:creationId xmlns:a16="http://schemas.microsoft.com/office/drawing/2014/main" id="{E7CAE918-BFDE-3188-F27E-DAEDC23D1A37}"/>
              </a:ext>
            </a:extLst>
          </p:cNvPr>
          <p:cNvSpPr>
            <a:spLocks noGrp="1"/>
          </p:cNvSpPr>
          <p:nvPr>
            <p:ph idx="1"/>
          </p:nvPr>
        </p:nvSpPr>
        <p:spPr>
          <a:xfrm>
            <a:off x="6532728" y="1441859"/>
            <a:ext cx="5015804" cy="4856163"/>
          </a:xfrm>
        </p:spPr>
        <p:txBody>
          <a:bodyPr vert="horz" lIns="91440" tIns="45720" rIns="91440" bIns="45720" rtlCol="0" anchor="t">
            <a:normAutofit/>
          </a:bodyPr>
          <a:lstStyle/>
          <a:p>
            <a:r>
              <a:rPr lang="en-US" sz="1800"/>
              <a:t>Allow users to edit node values directly from the visualization panel. </a:t>
            </a:r>
          </a:p>
          <a:p>
            <a:r>
              <a:rPr lang="en-US" sz="1800"/>
              <a:t>Add an edit button to nodes in the visualization </a:t>
            </a:r>
          </a:p>
          <a:p>
            <a:r>
              <a:rPr lang="en-US" sz="1800"/>
              <a:t>Include save and cancel functionality</a:t>
            </a:r>
          </a:p>
          <a:p>
            <a:r>
              <a:rPr lang="en-US" sz="1800"/>
              <a:t>Edits should be reflected in </a:t>
            </a:r>
            <a:endParaRPr lang="en-US"/>
          </a:p>
          <a:p>
            <a:pPr lvl="1">
              <a:buFont typeface="Courier New" panose="020B0604020202020204" pitchFamily="34" charset="0"/>
              <a:buChar char="o"/>
            </a:pPr>
            <a:r>
              <a:rPr lang="en-US" sz="1600"/>
              <a:t>Visualization</a:t>
            </a:r>
          </a:p>
          <a:p>
            <a:pPr lvl="1">
              <a:buFont typeface="Courier New" panose="020B0604020202020204" pitchFamily="34" charset="0"/>
              <a:buChar char="o"/>
            </a:pPr>
            <a:r>
              <a:rPr lang="en-US" sz="1600"/>
              <a:t>Left hand side editor</a:t>
            </a:r>
          </a:p>
        </p:txBody>
      </p:sp>
      <p:pic>
        <p:nvPicPr>
          <p:cNvPr id="11" name="Picture 10" descr="A screenshot of a computer&#10;&#10;AI-generated content may be incorrect.">
            <a:extLst>
              <a:ext uri="{FF2B5EF4-FFF2-40B4-BE49-F238E27FC236}">
                <a16:creationId xmlns:a16="http://schemas.microsoft.com/office/drawing/2014/main" id="{248AD886-81BA-30D1-B800-C848FC285CFF}"/>
              </a:ext>
            </a:extLst>
          </p:cNvPr>
          <p:cNvPicPr>
            <a:picLocks noChangeAspect="1"/>
          </p:cNvPicPr>
          <p:nvPr/>
        </p:nvPicPr>
        <p:blipFill>
          <a:blip r:embed="rId6"/>
          <a:stretch>
            <a:fillRect/>
          </a:stretch>
        </p:blipFill>
        <p:spPr>
          <a:xfrm>
            <a:off x="3247345" y="3419476"/>
            <a:ext cx="2921454" cy="27731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5280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E4EB-63BD-EC06-194F-623D98942B2E}"/>
              </a:ext>
            </a:extLst>
          </p:cNvPr>
          <p:cNvSpPr>
            <a:spLocks noGrp="1"/>
          </p:cNvSpPr>
          <p:nvPr>
            <p:ph type="title"/>
          </p:nvPr>
        </p:nvSpPr>
        <p:spPr/>
        <p:txBody>
          <a:bodyPr/>
          <a:lstStyle/>
          <a:p>
            <a:r>
              <a:rPr lang="en-US"/>
              <a:t>Process</a:t>
            </a:r>
          </a:p>
        </p:txBody>
      </p:sp>
      <p:sp>
        <p:nvSpPr>
          <p:cNvPr id="3" name="Content Placeholder 2">
            <a:extLst>
              <a:ext uri="{FF2B5EF4-FFF2-40B4-BE49-F238E27FC236}">
                <a16:creationId xmlns:a16="http://schemas.microsoft.com/office/drawing/2014/main" id="{AC65A791-C5F4-BAE7-CF0C-BEDA1B788DE4}"/>
              </a:ext>
            </a:extLst>
          </p:cNvPr>
          <p:cNvSpPr>
            <a:spLocks noGrp="1"/>
          </p:cNvSpPr>
          <p:nvPr>
            <p:ph idx="1"/>
          </p:nvPr>
        </p:nvSpPr>
        <p:spPr/>
        <p:txBody>
          <a:bodyPr vert="horz" lIns="91440" tIns="45720" rIns="91440" bIns="45720" rtlCol="0" anchor="t">
            <a:noAutofit/>
          </a:bodyPr>
          <a:lstStyle/>
          <a:p>
            <a:r>
              <a:rPr lang="en-US" sz="2000" dirty="0"/>
              <a:t>Setup</a:t>
            </a:r>
          </a:p>
          <a:p>
            <a:pPr lvl="1">
              <a:lnSpc>
                <a:spcPct val="100000"/>
              </a:lnSpc>
              <a:buFont typeface="Courier New" panose="020B0604020202020204" pitchFamily="34" charset="0"/>
              <a:buChar char="o"/>
            </a:pPr>
            <a:r>
              <a:rPr lang="en-US" sz="1800" dirty="0"/>
              <a:t>Fork the repository </a:t>
            </a:r>
            <a:r>
              <a:rPr lang="en-US" sz="1800" dirty="0">
                <a:hlinkClick r:id="rId2">
                  <a:extLst>
                    <a:ext uri="{A12FA001-AC4F-418D-AE19-62706E023703}">
                      <ahyp:hlinkClr xmlns:ahyp="http://schemas.microsoft.com/office/drawing/2018/hyperlinkcolor" val="tx"/>
                    </a:ext>
                  </a:extLst>
                </a:hlinkClick>
              </a:rPr>
              <a:t>https://github.com/JeevanRMunn/jsoncrack.com</a:t>
            </a:r>
          </a:p>
          <a:p>
            <a:pPr lvl="1">
              <a:lnSpc>
                <a:spcPct val="100000"/>
              </a:lnSpc>
              <a:buFont typeface="Courier New" panose="020B0604020202020204" pitchFamily="34" charset="0"/>
              <a:buChar char="o"/>
            </a:pPr>
            <a:r>
              <a:rPr lang="en-US" sz="1800" dirty="0"/>
              <a:t>Git clone &lt;your repo link&gt; </a:t>
            </a:r>
            <a:endParaRPr lang="en-US" dirty="0"/>
          </a:p>
          <a:p>
            <a:pPr lvl="1">
              <a:lnSpc>
                <a:spcPct val="100000"/>
              </a:lnSpc>
              <a:buFont typeface="Courier New" panose="020B0604020202020204" pitchFamily="34" charset="0"/>
              <a:buChar char="o"/>
            </a:pPr>
            <a:r>
              <a:rPr lang="en-US" sz="1800" dirty="0"/>
              <a:t>npm install -g </a:t>
            </a:r>
            <a:r>
              <a:rPr lang="en-US" sz="1800" dirty="0">
                <a:hlinkClick r:id="rId3">
                  <a:extLst>
                    <a:ext uri="{A12FA001-AC4F-418D-AE19-62706E023703}">
                      <ahyp:hlinkClr xmlns:ahyp="http://schemas.microsoft.com/office/drawing/2018/hyperlinkcolor" val="tx"/>
                    </a:ext>
                  </a:extLst>
                </a:hlinkClick>
              </a:rPr>
              <a:t>pnpm@latest-10</a:t>
            </a:r>
            <a:endParaRPr lang="en-US" sz="1800" dirty="0"/>
          </a:p>
          <a:p>
            <a:pPr lvl="1">
              <a:lnSpc>
                <a:spcPct val="100000"/>
              </a:lnSpc>
              <a:buFont typeface="Courier New" panose="020B0604020202020204" pitchFamily="34" charset="0"/>
              <a:buChar char="o"/>
            </a:pPr>
            <a:r>
              <a:rPr lang="en-US" sz="1800" dirty="0" err="1"/>
              <a:t>Pnpm</a:t>
            </a:r>
            <a:r>
              <a:rPr lang="en-US" sz="1800" dirty="0"/>
              <a:t> install</a:t>
            </a:r>
          </a:p>
          <a:p>
            <a:pPr lvl="1">
              <a:lnSpc>
                <a:spcPct val="100000"/>
              </a:lnSpc>
              <a:buFont typeface="Courier New" panose="020B0604020202020204" pitchFamily="34" charset="0"/>
              <a:buChar char="o"/>
            </a:pPr>
            <a:r>
              <a:rPr lang="en-US" sz="1800" dirty="0" err="1"/>
              <a:t>Pnpm</a:t>
            </a:r>
            <a:r>
              <a:rPr lang="en-US" sz="1800" dirty="0"/>
              <a:t> dev</a:t>
            </a:r>
          </a:p>
          <a:p>
            <a:pPr lvl="1">
              <a:lnSpc>
                <a:spcPct val="100000"/>
              </a:lnSpc>
              <a:buFont typeface="Courier New" panose="020B0604020202020204" pitchFamily="34" charset="0"/>
              <a:buChar char="o"/>
            </a:pPr>
            <a:r>
              <a:rPr lang="en-US" sz="1800" dirty="0"/>
              <a:t>With this, the application will run, but the initial run does take about 5 minutes or so.</a:t>
            </a:r>
          </a:p>
          <a:p>
            <a:pPr lvl="1">
              <a:buFont typeface="Courier New" panose="020B0604020202020204" pitchFamily="34" charset="0"/>
              <a:buChar char="o"/>
            </a:pPr>
            <a:endParaRPr lang="en-US" sz="1800" dirty="0"/>
          </a:p>
          <a:p>
            <a:r>
              <a:rPr lang="en-US" sz="2000" dirty="0"/>
              <a:t>Editing</a:t>
            </a:r>
          </a:p>
          <a:p>
            <a:pPr lvl="1">
              <a:buFont typeface="Courier New" panose="020B0604020202020204" pitchFamily="34" charset="0"/>
              <a:buChar char="o"/>
            </a:pPr>
            <a:r>
              <a:rPr lang="en-US" sz="1800" dirty="0"/>
              <a:t>Git add </a:t>
            </a:r>
          </a:p>
          <a:p>
            <a:pPr lvl="1">
              <a:buFont typeface="Courier New" panose="020B0604020202020204" pitchFamily="34" charset="0"/>
              <a:buChar char="o"/>
            </a:pPr>
            <a:r>
              <a:rPr lang="en-US" sz="1800" dirty="0"/>
              <a:t>Git commit –m &lt;message&gt;</a:t>
            </a:r>
          </a:p>
          <a:p>
            <a:pPr lvl="1">
              <a:buFont typeface="Courier New" panose="020B0604020202020204" pitchFamily="34" charset="0"/>
              <a:buChar char="o"/>
            </a:pPr>
            <a:r>
              <a:rPr lang="en-US" sz="1800" dirty="0"/>
              <a:t>Git push origin main</a:t>
            </a:r>
          </a:p>
          <a:p>
            <a:pPr marL="228600" lvl="1" indent="0">
              <a:buNone/>
            </a:pPr>
            <a:r>
              <a:rPr lang="en-US" sz="1800" dirty="0"/>
              <a:t>Create pull request to original repository </a:t>
            </a:r>
            <a:r>
              <a:rPr lang="en-US" sz="1600" dirty="0">
                <a:solidFill>
                  <a:srgbClr val="273540"/>
                </a:solidFill>
                <a:ea typeface="+mn-lt"/>
                <a:cs typeface="+mn-lt"/>
              </a:rPr>
              <a:t> </a:t>
            </a:r>
            <a:r>
              <a:rPr lang="en-US" sz="1600" u="sng" dirty="0">
                <a:solidFill>
                  <a:srgbClr val="084B81"/>
                </a:solidFill>
                <a:ea typeface="+mn-lt"/>
                <a:cs typeface="+mn-lt"/>
                <a:hlinkClick r:id="rId2"/>
              </a:rPr>
              <a:t>https://github.com/JeevanRMunn/jsoncrack.com</a:t>
            </a:r>
            <a:r>
              <a:rPr lang="en-US" sz="1600" u="sng" dirty="0">
                <a:solidFill>
                  <a:srgbClr val="084B81"/>
                </a:solidFill>
              </a:rPr>
              <a:t>.git</a:t>
            </a:r>
            <a:r>
              <a:rPr lang="en-US" dirty="0"/>
              <a:t>  </a:t>
            </a:r>
            <a:r>
              <a:rPr lang="en-US" sz="1800" dirty="0"/>
              <a:t>main branch</a:t>
            </a:r>
          </a:p>
          <a:p>
            <a:pPr lvl="1">
              <a:buFont typeface="Courier New" panose="020B0604020202020204" pitchFamily="34" charset="0"/>
              <a:buChar char="o"/>
            </a:pPr>
            <a:endParaRPr lang="en-US"/>
          </a:p>
        </p:txBody>
      </p:sp>
      <p:sp>
        <p:nvSpPr>
          <p:cNvPr id="4" name="Date Placeholder 3">
            <a:extLst>
              <a:ext uri="{FF2B5EF4-FFF2-40B4-BE49-F238E27FC236}">
                <a16:creationId xmlns:a16="http://schemas.microsoft.com/office/drawing/2014/main" id="{1CBFBDC7-CDCA-A0A8-8578-82725E16CF73}"/>
              </a:ext>
            </a:extLst>
          </p:cNvPr>
          <p:cNvSpPr>
            <a:spLocks noGrp="1"/>
          </p:cNvSpPr>
          <p:nvPr>
            <p:ph type="dt" sz="half" idx="10"/>
          </p:nvPr>
        </p:nvSpPr>
        <p:spPr/>
        <p:txBody>
          <a:bodyPr/>
          <a:lstStyle/>
          <a:p>
            <a:fld id="{52519346-59ED-47C8-822B-7BC5E9883005}" type="datetime1">
              <a:rPr lang="en-US"/>
              <a:t>10/28/2025</a:t>
            </a:fld>
            <a:endParaRPr lang="en-US"/>
          </a:p>
        </p:txBody>
      </p:sp>
      <p:sp>
        <p:nvSpPr>
          <p:cNvPr id="5" name="Footer Placeholder 4">
            <a:extLst>
              <a:ext uri="{FF2B5EF4-FFF2-40B4-BE49-F238E27FC236}">
                <a16:creationId xmlns:a16="http://schemas.microsoft.com/office/drawing/2014/main" id="{8D45DBBD-098B-AA87-DD17-7458DAE46C8B}"/>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13F2056-9747-A67F-7044-23ECD0E8EA2D}"/>
              </a:ext>
            </a:extLst>
          </p:cNvPr>
          <p:cNvSpPr>
            <a:spLocks noGrp="1"/>
          </p:cNvSpPr>
          <p:nvPr>
            <p:ph type="sldNum" sz="quarter" idx="12"/>
          </p:nvPr>
        </p:nvSpPr>
        <p:spPr/>
        <p:txBody>
          <a:bodyPr/>
          <a:lstStyle/>
          <a:p>
            <a:fld id="{CC057153-B650-4DEB-B370-79DDCFDCE934}" type="slidenum">
              <a:rPr lang="en-US" dirty="0"/>
              <a:t>9</a:t>
            </a:fld>
            <a:endParaRPr lang="en-US"/>
          </a:p>
        </p:txBody>
      </p:sp>
    </p:spTree>
    <p:extLst>
      <p:ext uri="{BB962C8B-B14F-4D97-AF65-F5344CB8AC3E}">
        <p14:creationId xmlns:p14="http://schemas.microsoft.com/office/powerpoint/2010/main" val="1142530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1394</Words>
  <Application>Microsoft Office PowerPoint</Application>
  <PresentationFormat>Widescreen</PresentationFormat>
  <Paragraphs>177</Paragraphs>
  <Slides>23</Slides>
  <Notes>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Aptos</vt:lpstr>
      <vt:lpstr>Aptos Display</vt:lpstr>
      <vt:lpstr>Arial</vt:lpstr>
      <vt:lpstr>Calibri</vt:lpstr>
      <vt:lpstr>Courier New</vt:lpstr>
      <vt:lpstr>Courier New,monospace</vt:lpstr>
      <vt:lpstr>Neue Haas Grotesk Text Pro</vt:lpstr>
      <vt:lpstr>Segoe UI</vt:lpstr>
      <vt:lpstr>Tahoma</vt:lpstr>
      <vt:lpstr>office theme</vt:lpstr>
      <vt:lpstr> Mini Project </vt:lpstr>
      <vt:lpstr>Mini-project with Copilot</vt:lpstr>
      <vt:lpstr>Survey at the end of the Mini Project</vt:lpstr>
      <vt:lpstr>Describe</vt:lpstr>
      <vt:lpstr>Task</vt:lpstr>
      <vt:lpstr>Original View</vt:lpstr>
      <vt:lpstr>Goal View</vt:lpstr>
      <vt:lpstr>Task</vt:lpstr>
      <vt:lpstr>Process</vt:lpstr>
      <vt:lpstr>Milestones</vt:lpstr>
      <vt:lpstr>Copilot Demo</vt:lpstr>
      <vt:lpstr>PowerPoint Presentation</vt:lpstr>
      <vt:lpstr>PowerPoint Presentation</vt:lpstr>
      <vt:lpstr>PowerPoint Presentation</vt:lpstr>
      <vt:lpstr>PowerPoint Presentation</vt:lpstr>
      <vt:lpstr>PowerPoint Presentation</vt:lpstr>
      <vt:lpstr>Setup open-source repo</vt:lpstr>
      <vt:lpstr>Task is...</vt:lpstr>
      <vt:lpstr>You can begin now.....</vt:lpstr>
      <vt:lpstr>Assignment requirements</vt:lpstr>
      <vt:lpstr>Submission and survey</vt:lpstr>
      <vt:lpstr>Survey (https://ufl.qualtrics.com/jfe/form/SV_egkCwijfM8Z6aCa)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Rani,Neha</cp:lastModifiedBy>
  <cp:revision>181</cp:revision>
  <dcterms:created xsi:type="dcterms:W3CDTF">2025-10-28T14:20:40Z</dcterms:created>
  <dcterms:modified xsi:type="dcterms:W3CDTF">2025-10-28T15:58:02Z</dcterms:modified>
</cp:coreProperties>
</file>